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8"/>
  </p:notesMasterIdLst>
  <p:handoutMasterIdLst>
    <p:handoutMasterId r:id="rId39"/>
  </p:handoutMasterIdLst>
  <p:sldIdLst>
    <p:sldId id="256" r:id="rId2"/>
    <p:sldId id="258" r:id="rId3"/>
    <p:sldId id="294" r:id="rId4"/>
    <p:sldId id="295" r:id="rId5"/>
    <p:sldId id="302" r:id="rId6"/>
    <p:sldId id="320" r:id="rId7"/>
    <p:sldId id="308" r:id="rId8"/>
    <p:sldId id="264" r:id="rId9"/>
    <p:sldId id="307" r:id="rId10"/>
    <p:sldId id="309" r:id="rId11"/>
    <p:sldId id="274" r:id="rId12"/>
    <p:sldId id="310" r:id="rId13"/>
    <p:sldId id="276" r:id="rId14"/>
    <p:sldId id="277" r:id="rId15"/>
    <p:sldId id="311" r:id="rId16"/>
    <p:sldId id="280" r:id="rId17"/>
    <p:sldId id="313" r:id="rId18"/>
    <p:sldId id="312" r:id="rId19"/>
    <p:sldId id="315" r:id="rId20"/>
    <p:sldId id="278" r:id="rId21"/>
    <p:sldId id="319" r:id="rId22"/>
    <p:sldId id="279" r:id="rId23"/>
    <p:sldId id="267" r:id="rId24"/>
    <p:sldId id="281" r:id="rId25"/>
    <p:sldId id="282" r:id="rId26"/>
    <p:sldId id="284" r:id="rId27"/>
    <p:sldId id="286" r:id="rId28"/>
    <p:sldId id="287" r:id="rId29"/>
    <p:sldId id="288" r:id="rId30"/>
    <p:sldId id="289" r:id="rId31"/>
    <p:sldId id="283" r:id="rId32"/>
    <p:sldId id="290" r:id="rId33"/>
    <p:sldId id="316" r:id="rId34"/>
    <p:sldId id="318" r:id="rId35"/>
    <p:sldId id="317" r:id="rId36"/>
    <p:sldId id="27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19"/>
    <p:restoredTop sz="86418"/>
  </p:normalViewPr>
  <p:slideViewPr>
    <p:cSldViewPr snapToGrid="0" snapToObjects="1">
      <p:cViewPr varScale="1">
        <p:scale>
          <a:sx n="107" d="100"/>
          <a:sy n="107" d="100"/>
        </p:scale>
        <p:origin x="78" y="174"/>
      </p:cViewPr>
      <p:guideLst/>
    </p:cSldViewPr>
  </p:slideViewPr>
  <p:outlineViewPr>
    <p:cViewPr>
      <p:scale>
        <a:sx n="33" d="100"/>
        <a:sy n="33" d="100"/>
      </p:scale>
      <p:origin x="0" y="-3568"/>
    </p:cViewPr>
  </p:outlineViewPr>
  <p:notesTextViewPr>
    <p:cViewPr>
      <p:scale>
        <a:sx n="3" d="2"/>
        <a:sy n="3" d="2"/>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B40D5-1C74-4D45-B8D7-D48F7AB96D7C}" type="datetimeFigureOut">
              <a:rPr lang="de-DE" smtClean="0"/>
              <a:t>12.04.2024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4E1E0C-8C96-3742-8C93-BC615EBE3B0E}" type="slidenum">
              <a:rPr lang="de-DE" smtClean="0"/>
              <a:t>‹Nr.›</a:t>
            </a:fld>
            <a:endParaRPr lang="de-DE"/>
          </a:p>
        </p:txBody>
      </p:sp>
    </p:spTree>
    <p:extLst>
      <p:ext uri="{BB962C8B-B14F-4D97-AF65-F5344CB8AC3E}">
        <p14:creationId xmlns:p14="http://schemas.microsoft.com/office/powerpoint/2010/main" val="909527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C21BE-C2D8-594D-9562-BD2C5D3376AA}" type="datetimeFigureOut">
              <a:rPr lang="de-DE" smtClean="0"/>
              <a:t>12.04.2024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3E1AA-4E56-C84F-9ED1-1056EF5A7A6C}" type="slidenum">
              <a:rPr lang="de-DE" smtClean="0"/>
              <a:t>‹Nr.›</a:t>
            </a:fld>
            <a:endParaRPr lang="de-DE"/>
          </a:p>
        </p:txBody>
      </p:sp>
    </p:spTree>
    <p:extLst>
      <p:ext uri="{BB962C8B-B14F-4D97-AF65-F5344CB8AC3E}">
        <p14:creationId xmlns:p14="http://schemas.microsoft.com/office/powerpoint/2010/main" val="39814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1</a:t>
            </a:fld>
            <a:endParaRPr lang="de-DE"/>
          </a:p>
        </p:txBody>
      </p:sp>
    </p:spTree>
    <p:extLst>
      <p:ext uri="{BB962C8B-B14F-4D97-AF65-F5344CB8AC3E}">
        <p14:creationId xmlns:p14="http://schemas.microsoft.com/office/powerpoint/2010/main" val="1171091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B43E1AA-4E56-C84F-9ED1-1056EF5A7A6C}" type="slidenum">
              <a:rPr lang="de-DE" smtClean="0"/>
              <a:t>22</a:t>
            </a:fld>
            <a:endParaRPr lang="de-DE"/>
          </a:p>
        </p:txBody>
      </p:sp>
    </p:spTree>
    <p:extLst>
      <p:ext uri="{BB962C8B-B14F-4D97-AF65-F5344CB8AC3E}">
        <p14:creationId xmlns:p14="http://schemas.microsoft.com/office/powerpoint/2010/main" val="373359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B43E1AA-4E56-C84F-9ED1-1056EF5A7A6C}" type="slidenum">
              <a:rPr lang="de-DE" smtClean="0"/>
              <a:t>23</a:t>
            </a:fld>
            <a:endParaRPr lang="de-DE"/>
          </a:p>
        </p:txBody>
      </p:sp>
    </p:spTree>
    <p:extLst>
      <p:ext uri="{BB962C8B-B14F-4D97-AF65-F5344CB8AC3E}">
        <p14:creationId xmlns:p14="http://schemas.microsoft.com/office/powerpoint/2010/main" val="103596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24</a:t>
            </a:fld>
            <a:endParaRPr lang="de-DE"/>
          </a:p>
        </p:txBody>
      </p:sp>
    </p:spTree>
    <p:extLst>
      <p:ext uri="{BB962C8B-B14F-4D97-AF65-F5344CB8AC3E}">
        <p14:creationId xmlns:p14="http://schemas.microsoft.com/office/powerpoint/2010/main" val="69615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25</a:t>
            </a:fld>
            <a:endParaRPr lang="de-DE"/>
          </a:p>
        </p:txBody>
      </p:sp>
    </p:spTree>
    <p:extLst>
      <p:ext uri="{BB962C8B-B14F-4D97-AF65-F5344CB8AC3E}">
        <p14:creationId xmlns:p14="http://schemas.microsoft.com/office/powerpoint/2010/main" val="565784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26</a:t>
            </a:fld>
            <a:endParaRPr lang="de-DE"/>
          </a:p>
        </p:txBody>
      </p:sp>
    </p:spTree>
    <p:extLst>
      <p:ext uri="{BB962C8B-B14F-4D97-AF65-F5344CB8AC3E}">
        <p14:creationId xmlns:p14="http://schemas.microsoft.com/office/powerpoint/2010/main" val="2030429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27</a:t>
            </a:fld>
            <a:endParaRPr lang="de-DE"/>
          </a:p>
        </p:txBody>
      </p:sp>
    </p:spTree>
    <p:extLst>
      <p:ext uri="{BB962C8B-B14F-4D97-AF65-F5344CB8AC3E}">
        <p14:creationId xmlns:p14="http://schemas.microsoft.com/office/powerpoint/2010/main" val="380482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28</a:t>
            </a:fld>
            <a:endParaRPr lang="de-DE"/>
          </a:p>
        </p:txBody>
      </p:sp>
    </p:spTree>
    <p:extLst>
      <p:ext uri="{BB962C8B-B14F-4D97-AF65-F5344CB8AC3E}">
        <p14:creationId xmlns:p14="http://schemas.microsoft.com/office/powerpoint/2010/main" val="1366200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29</a:t>
            </a:fld>
            <a:endParaRPr lang="de-DE"/>
          </a:p>
        </p:txBody>
      </p:sp>
    </p:spTree>
    <p:extLst>
      <p:ext uri="{BB962C8B-B14F-4D97-AF65-F5344CB8AC3E}">
        <p14:creationId xmlns:p14="http://schemas.microsoft.com/office/powerpoint/2010/main" val="398702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30</a:t>
            </a:fld>
            <a:endParaRPr lang="de-DE"/>
          </a:p>
        </p:txBody>
      </p:sp>
    </p:spTree>
    <p:extLst>
      <p:ext uri="{BB962C8B-B14F-4D97-AF65-F5344CB8AC3E}">
        <p14:creationId xmlns:p14="http://schemas.microsoft.com/office/powerpoint/2010/main" val="3920622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31</a:t>
            </a:fld>
            <a:endParaRPr lang="de-DE"/>
          </a:p>
        </p:txBody>
      </p:sp>
    </p:spTree>
    <p:extLst>
      <p:ext uri="{BB962C8B-B14F-4D97-AF65-F5344CB8AC3E}">
        <p14:creationId xmlns:p14="http://schemas.microsoft.com/office/powerpoint/2010/main" val="132348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B43E1AA-4E56-C84F-9ED1-1056EF5A7A6C}" type="slidenum">
              <a:rPr lang="de-DE" smtClean="0"/>
              <a:t>2</a:t>
            </a:fld>
            <a:endParaRPr lang="de-DE"/>
          </a:p>
        </p:txBody>
      </p:sp>
    </p:spTree>
    <p:extLst>
      <p:ext uri="{BB962C8B-B14F-4D97-AF65-F5344CB8AC3E}">
        <p14:creationId xmlns:p14="http://schemas.microsoft.com/office/powerpoint/2010/main" val="868833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32</a:t>
            </a:fld>
            <a:endParaRPr lang="de-DE"/>
          </a:p>
        </p:txBody>
      </p:sp>
    </p:spTree>
    <p:extLst>
      <p:ext uri="{BB962C8B-B14F-4D97-AF65-F5344CB8AC3E}">
        <p14:creationId xmlns:p14="http://schemas.microsoft.com/office/powerpoint/2010/main" val="1042138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33</a:t>
            </a:fld>
            <a:endParaRPr lang="de-DE"/>
          </a:p>
        </p:txBody>
      </p:sp>
    </p:spTree>
    <p:extLst>
      <p:ext uri="{BB962C8B-B14F-4D97-AF65-F5344CB8AC3E}">
        <p14:creationId xmlns:p14="http://schemas.microsoft.com/office/powerpoint/2010/main" val="2307378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34</a:t>
            </a:fld>
            <a:endParaRPr lang="de-DE"/>
          </a:p>
        </p:txBody>
      </p:sp>
    </p:spTree>
    <p:extLst>
      <p:ext uri="{BB962C8B-B14F-4D97-AF65-F5344CB8AC3E}">
        <p14:creationId xmlns:p14="http://schemas.microsoft.com/office/powerpoint/2010/main" val="3379685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35</a:t>
            </a:fld>
            <a:endParaRPr lang="de-DE"/>
          </a:p>
        </p:txBody>
      </p:sp>
    </p:spTree>
    <p:extLst>
      <p:ext uri="{BB962C8B-B14F-4D97-AF65-F5344CB8AC3E}">
        <p14:creationId xmlns:p14="http://schemas.microsoft.com/office/powerpoint/2010/main" val="488836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36</a:t>
            </a:fld>
            <a:endParaRPr lang="de-DE"/>
          </a:p>
        </p:txBody>
      </p:sp>
    </p:spTree>
    <p:extLst>
      <p:ext uri="{BB962C8B-B14F-4D97-AF65-F5344CB8AC3E}">
        <p14:creationId xmlns:p14="http://schemas.microsoft.com/office/powerpoint/2010/main" val="879968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3</a:t>
            </a:fld>
            <a:endParaRPr lang="de-DE"/>
          </a:p>
        </p:txBody>
      </p:sp>
    </p:spTree>
    <p:extLst>
      <p:ext uri="{BB962C8B-B14F-4D97-AF65-F5344CB8AC3E}">
        <p14:creationId xmlns:p14="http://schemas.microsoft.com/office/powerpoint/2010/main" val="341718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4</a:t>
            </a:fld>
            <a:endParaRPr lang="de-DE"/>
          </a:p>
        </p:txBody>
      </p:sp>
    </p:spTree>
    <p:extLst>
      <p:ext uri="{BB962C8B-B14F-4D97-AF65-F5344CB8AC3E}">
        <p14:creationId xmlns:p14="http://schemas.microsoft.com/office/powerpoint/2010/main" val="287675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5</a:t>
            </a:fld>
            <a:endParaRPr lang="de-DE"/>
          </a:p>
        </p:txBody>
      </p:sp>
    </p:spTree>
    <p:extLst>
      <p:ext uri="{BB962C8B-B14F-4D97-AF65-F5344CB8AC3E}">
        <p14:creationId xmlns:p14="http://schemas.microsoft.com/office/powerpoint/2010/main" val="417384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B43E1AA-4E56-C84F-9ED1-1056EF5A7A6C}" type="slidenum">
              <a:rPr lang="de-DE" smtClean="0"/>
              <a:t>6</a:t>
            </a:fld>
            <a:endParaRPr lang="de-DE"/>
          </a:p>
        </p:txBody>
      </p:sp>
    </p:spTree>
    <p:extLst>
      <p:ext uri="{BB962C8B-B14F-4D97-AF65-F5344CB8AC3E}">
        <p14:creationId xmlns:p14="http://schemas.microsoft.com/office/powerpoint/2010/main" val="324918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7</a:t>
            </a:fld>
            <a:endParaRPr lang="de-DE"/>
          </a:p>
        </p:txBody>
      </p:sp>
    </p:spTree>
    <p:extLst>
      <p:ext uri="{BB962C8B-B14F-4D97-AF65-F5344CB8AC3E}">
        <p14:creationId xmlns:p14="http://schemas.microsoft.com/office/powerpoint/2010/main" val="243680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8</a:t>
            </a:fld>
            <a:endParaRPr lang="de-DE"/>
          </a:p>
        </p:txBody>
      </p:sp>
    </p:spTree>
    <p:extLst>
      <p:ext uri="{BB962C8B-B14F-4D97-AF65-F5344CB8AC3E}">
        <p14:creationId xmlns:p14="http://schemas.microsoft.com/office/powerpoint/2010/main" val="140266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43E1AA-4E56-C84F-9ED1-1056EF5A7A6C}" type="slidenum">
              <a:rPr lang="de-DE" smtClean="0"/>
              <a:t>9</a:t>
            </a:fld>
            <a:endParaRPr lang="de-DE"/>
          </a:p>
        </p:txBody>
      </p:sp>
    </p:spTree>
    <p:extLst>
      <p:ext uri="{BB962C8B-B14F-4D97-AF65-F5344CB8AC3E}">
        <p14:creationId xmlns:p14="http://schemas.microsoft.com/office/powerpoint/2010/main" val="81544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B7BD0C1-893F-472C-A564-CD04DB69B45B}" type="datetime1">
              <a:rPr lang="de-DE" smtClean="0"/>
              <a:t>12.04.2024</a:t>
            </a:fld>
            <a:endParaRPr lang="en-US" dirty="0"/>
          </a:p>
        </p:txBody>
      </p:sp>
      <p:sp>
        <p:nvSpPr>
          <p:cNvPr id="5" name="Footer Placeholder 4"/>
          <p:cNvSpPr>
            <a:spLocks noGrp="1"/>
          </p:cNvSpPr>
          <p:nvPr>
            <p:ph type="ftr" sz="quarter" idx="11"/>
          </p:nvPr>
        </p:nvSpPr>
        <p:spPr/>
        <p:txBody>
          <a:bodyPr/>
          <a:lstStyle/>
          <a:p>
            <a:r>
              <a:rPr lang="de-DE"/>
              <a:t>Studienseminar Aurich für das Lehramt an Grund - Haupt - und Realschulen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68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985BF5F-E051-4D7D-8286-A9A9BA8E6660}" type="datetime1">
              <a:rPr lang="de-DE" smtClean="0"/>
              <a:t>12.04.2024</a:t>
            </a:fld>
            <a:endParaRPr lang="en-US" dirty="0"/>
          </a:p>
        </p:txBody>
      </p:sp>
      <p:sp>
        <p:nvSpPr>
          <p:cNvPr id="5" name="Footer Placeholder 4"/>
          <p:cNvSpPr>
            <a:spLocks noGrp="1"/>
          </p:cNvSpPr>
          <p:nvPr>
            <p:ph type="ftr" sz="quarter" idx="11"/>
          </p:nvPr>
        </p:nvSpPr>
        <p:spPr/>
        <p:txBody>
          <a:bodyPr/>
          <a:lstStyle/>
          <a:p>
            <a:r>
              <a:rPr lang="de-DE"/>
              <a:t>Studienseminar Aurich für das Lehramt an Grund - Haupt - und Realschulen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443146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B6652A5-87E1-4DDB-9157-F70A8FC850F5}" type="datetime1">
              <a:rPr lang="de-DE" smtClean="0"/>
              <a:t>12.04.2024</a:t>
            </a:fld>
            <a:endParaRPr lang="en-US" dirty="0"/>
          </a:p>
        </p:txBody>
      </p:sp>
      <p:sp>
        <p:nvSpPr>
          <p:cNvPr id="5" name="Footer Placeholder 4"/>
          <p:cNvSpPr>
            <a:spLocks noGrp="1"/>
          </p:cNvSpPr>
          <p:nvPr>
            <p:ph type="ftr" sz="quarter" idx="11"/>
          </p:nvPr>
        </p:nvSpPr>
        <p:spPr/>
        <p:txBody>
          <a:bodyPr/>
          <a:lstStyle/>
          <a:p>
            <a:r>
              <a:rPr lang="de-DE"/>
              <a:t>Studienseminar Aurich für das Lehramt an Grund - Haupt - und Realschulen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28456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ooter Placeholder 4"/>
          <p:cNvSpPr>
            <a:spLocks noGrp="1"/>
          </p:cNvSpPr>
          <p:nvPr>
            <p:ph type="ftr" sz="quarter" idx="11"/>
          </p:nvPr>
        </p:nvSpPr>
        <p:spPr/>
        <p:txBody>
          <a:bodyPr/>
          <a:lstStyle/>
          <a:p>
            <a:r>
              <a:rPr lang="de-DE"/>
              <a:t>Studienseminar Aurich für das Lehramt an Grund - Haupt - und Realschulen</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‹Nr.›</a:t>
            </a:fld>
            <a:endParaRPr lang="en-US" dirty="0"/>
          </a:p>
        </p:txBody>
      </p:sp>
    </p:spTree>
    <p:extLst>
      <p:ext uri="{BB962C8B-B14F-4D97-AF65-F5344CB8AC3E}">
        <p14:creationId xmlns:p14="http://schemas.microsoft.com/office/powerpoint/2010/main" val="107616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244B9B-534A-4291-A0F6-9C2A46CCBAA7}" type="datetime1">
              <a:rPr lang="de-DE" smtClean="0"/>
              <a:t>12.04.2024</a:t>
            </a:fld>
            <a:endParaRPr lang="en-US" dirty="0"/>
          </a:p>
        </p:txBody>
      </p:sp>
      <p:sp>
        <p:nvSpPr>
          <p:cNvPr id="5" name="Footer Placeholder 4"/>
          <p:cNvSpPr>
            <a:spLocks noGrp="1"/>
          </p:cNvSpPr>
          <p:nvPr>
            <p:ph type="ftr" sz="quarter" idx="11"/>
          </p:nvPr>
        </p:nvSpPr>
        <p:spPr/>
        <p:txBody>
          <a:bodyPr/>
          <a:lstStyle/>
          <a:p>
            <a:r>
              <a:rPr lang="de-DE"/>
              <a:t>Studienseminar Aurich für das Lehramt an Grund - Haupt - und Realschulen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2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2D229B51-4AAC-4177-ADC8-242ED74EA9D0}" type="datetime1">
              <a:rPr lang="de-DE" smtClean="0"/>
              <a:t>12.04.2024</a:t>
            </a:fld>
            <a:endParaRPr lang="en-US" dirty="0"/>
          </a:p>
        </p:txBody>
      </p:sp>
      <p:sp>
        <p:nvSpPr>
          <p:cNvPr id="6" name="Footer Placeholder 5"/>
          <p:cNvSpPr>
            <a:spLocks noGrp="1"/>
          </p:cNvSpPr>
          <p:nvPr>
            <p:ph type="ftr" sz="quarter" idx="11"/>
          </p:nvPr>
        </p:nvSpPr>
        <p:spPr/>
        <p:txBody>
          <a:bodyPr/>
          <a:lstStyle/>
          <a:p>
            <a:r>
              <a:rPr lang="de-DE"/>
              <a:t>Studienseminar Aurich für das Lehramt an Grund - Haupt - und Realschulen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04969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97280" y="2582335"/>
            <a:ext cx="4937760" cy="32867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17920" y="2582334"/>
            <a:ext cx="4937760" cy="32867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0FE16D5-5C36-4C98-83AE-B614B8F22F06}" type="datetime1">
              <a:rPr lang="de-DE" smtClean="0"/>
              <a:t>12.04.2024</a:t>
            </a:fld>
            <a:endParaRPr lang="en-US" dirty="0"/>
          </a:p>
        </p:txBody>
      </p:sp>
      <p:sp>
        <p:nvSpPr>
          <p:cNvPr id="8" name="Footer Placeholder 7"/>
          <p:cNvSpPr>
            <a:spLocks noGrp="1"/>
          </p:cNvSpPr>
          <p:nvPr>
            <p:ph type="ftr" sz="quarter" idx="11"/>
          </p:nvPr>
        </p:nvSpPr>
        <p:spPr/>
        <p:txBody>
          <a:bodyPr/>
          <a:lstStyle/>
          <a:p>
            <a:r>
              <a:rPr lang="de-DE"/>
              <a:t>Studienseminar Aurich für das Lehramt an Grund - Haupt - und Realschulen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682209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BBF4335-BD67-4F10-BA9A-773196336EB6}" type="datetime1">
              <a:rPr lang="de-DE" smtClean="0"/>
              <a:t>12.04.2024</a:t>
            </a:fld>
            <a:endParaRPr lang="en-US" dirty="0"/>
          </a:p>
        </p:txBody>
      </p:sp>
      <p:sp>
        <p:nvSpPr>
          <p:cNvPr id="4" name="Footer Placeholder 3"/>
          <p:cNvSpPr>
            <a:spLocks noGrp="1"/>
          </p:cNvSpPr>
          <p:nvPr>
            <p:ph type="ftr" sz="quarter" idx="11"/>
          </p:nvPr>
        </p:nvSpPr>
        <p:spPr/>
        <p:txBody>
          <a:bodyPr/>
          <a:lstStyle/>
          <a:p>
            <a:r>
              <a:rPr lang="de-DE"/>
              <a:t>Studienseminar Aurich für das Lehramt an Grund - Haupt - und Realschulen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83219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C92B73-0D27-4BE5-A47A-063C3AD8AF48}" type="datetime1">
              <a:rPr lang="de-DE" smtClean="0"/>
              <a:t>12.04.2024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de-DE"/>
              <a:t>Studienseminar Aurich für das Lehramt an Grund - Haupt - und Realschulen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83883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7DB11D7-FE97-4F0A-A4C8-5026D9212B4B}" type="datetime1">
              <a:rPr lang="de-DE" smtClean="0"/>
              <a:t>12.04.2024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DE"/>
              <a:t>Studienseminar Aurich für das Lehramt an Grund - Haupt - und Realschulen</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89651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auf Platzhalter ziehen oder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AA6985DF-EC74-4851-8DD9-6F70A37ADB6A}" type="datetime1">
              <a:rPr lang="de-DE" smtClean="0"/>
              <a:t>12.04.2024</a:t>
            </a:fld>
            <a:endParaRPr lang="en-US" dirty="0"/>
          </a:p>
        </p:txBody>
      </p:sp>
      <p:sp>
        <p:nvSpPr>
          <p:cNvPr id="6" name="Footer Placeholder 5"/>
          <p:cNvSpPr>
            <a:spLocks noGrp="1"/>
          </p:cNvSpPr>
          <p:nvPr>
            <p:ph type="ftr" sz="quarter" idx="11"/>
          </p:nvPr>
        </p:nvSpPr>
        <p:spPr/>
        <p:txBody>
          <a:bodyPr/>
          <a:lstStyle/>
          <a:p>
            <a:r>
              <a:rPr lang="de-DE"/>
              <a:t>Studienseminar Aurich für das Lehramt an Grund - Haupt - und Realschulen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957362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3EF9113-2FB9-4DAC-A0DB-AE9C9CB0E47B}" type="datetime1">
              <a:rPr lang="de-DE" smtClean="0"/>
              <a:t>12.04.2024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DE"/>
              <a:t>Studienseminar Aurich für das Lehramt an Grund - Haupt - und Realschulen</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3514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microsoft.com/office/2007/relationships/media" Target="../media/media25.m4a"/><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5.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hyperlink" Target="https://www.studienseminar-aurich.de/download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hyperlink" Target="https://1drv.ms/b/s!AlBlF0nZpQPvhvhRO-WJPicp99qIuw?e=ckRfd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hyperlink" Target="https://www.studienseminar-aurich.de/downloads/schulleiter-und-fachlehrerinformationen-vorbereitungsdienst-und-direkter-quereinstieg/" TargetMode="External"/><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www.schure.de/20411/apvo-lehr.htm"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image" Target="../media/image3.png"/><Relationship Id="rId3" Type="http://schemas.microsoft.com/office/2007/relationships/media" Target="../media/media7.m4a"/><Relationship Id="rId7" Type="http://schemas.microsoft.com/office/2007/relationships/media" Target="../media/media9.m4a"/><Relationship Id="rId12" Type="http://schemas.openxmlformats.org/officeDocument/2006/relationships/notesSlide" Target="../notesSlides/notesSlide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slideLayout" Target="../slideLayouts/slideLayout2.xml"/><Relationship Id="rId5" Type="http://schemas.microsoft.com/office/2007/relationships/media" Target="../media/media8.m4a"/><Relationship Id="rId10" Type="http://schemas.openxmlformats.org/officeDocument/2006/relationships/audio" Target="../media/media10.m4a"/><Relationship Id="rId4" Type="http://schemas.openxmlformats.org/officeDocument/2006/relationships/audio" Target="../media/media7.m4a"/><Relationship Id="rId9" Type="http://schemas.microsoft.com/office/2007/relationships/media" Target="../media/media10.m4a"/></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pPr algn="ctr"/>
            <a:r>
              <a:rPr lang="de-DE" sz="5400" b="1" dirty="0"/>
              <a:t>Informationen zum Vorbereitungsdienst für </a:t>
            </a:r>
            <a:br>
              <a:rPr lang="de-DE" sz="5400" b="1" dirty="0"/>
            </a:br>
            <a:r>
              <a:rPr lang="de-DE" sz="5400" b="1" dirty="0"/>
              <a:t>Schulleitungen sowie</a:t>
            </a:r>
            <a:br>
              <a:rPr lang="de-DE" sz="5400" b="1" dirty="0"/>
            </a:br>
            <a:r>
              <a:rPr lang="de-DE" sz="5400" b="1" dirty="0"/>
              <a:t>Fachlehrerinnen und Fachlehrer </a:t>
            </a:r>
            <a:br>
              <a:rPr lang="de-DE" sz="5400" b="1" dirty="0"/>
            </a:br>
            <a:r>
              <a:rPr lang="de-DE" sz="5400" b="1" dirty="0"/>
              <a:t>an den Ausbildungsschulen</a:t>
            </a:r>
            <a:br>
              <a:rPr lang="de-DE" sz="5400" b="1" dirty="0"/>
            </a:br>
            <a:r>
              <a:rPr lang="de-DE" sz="1600" b="1" dirty="0"/>
              <a:t>Regelungen ab 08.22</a:t>
            </a:r>
            <a:endParaRPr lang="de-DE" sz="1600" dirty="0"/>
          </a:p>
        </p:txBody>
      </p:sp>
      <p:sp>
        <p:nvSpPr>
          <p:cNvPr id="3" name="Untertitel 2"/>
          <p:cNvSpPr>
            <a:spLocks noGrp="1"/>
          </p:cNvSpPr>
          <p:nvPr>
            <p:ph type="subTitle" idx="1"/>
          </p:nvPr>
        </p:nvSpPr>
        <p:spPr/>
        <p:txBody>
          <a:bodyPr>
            <a:normAutofit fontScale="55000" lnSpcReduction="20000"/>
          </a:bodyPr>
          <a:lstStyle/>
          <a:p>
            <a:pPr algn="ctr"/>
            <a:endParaRPr lang="de-DE" sz="3600" cap="none" dirty="0">
              <a:solidFill>
                <a:schemeClr val="tx1"/>
              </a:solidFill>
              <a:latin typeface="Calibri" charset="0"/>
              <a:ea typeface="Calibri" charset="0"/>
              <a:cs typeface="Calibri" charset="0"/>
            </a:endParaRPr>
          </a:p>
          <a:p>
            <a:pPr algn="ctr"/>
            <a:r>
              <a:rPr lang="de-DE" sz="3600" b="1" cap="none" dirty="0">
                <a:solidFill>
                  <a:schemeClr val="tx1"/>
                </a:solidFill>
                <a:latin typeface="Arial" panose="020B0604020202020204" pitchFamily="34" charset="0"/>
                <a:ea typeface="Calibri" charset="0"/>
                <a:cs typeface="Arial" panose="020B0604020202020204" pitchFamily="34" charset="0"/>
              </a:rPr>
              <a:t>Studienseminar Aurich</a:t>
            </a:r>
          </a:p>
          <a:p>
            <a:pPr algn="ctr"/>
            <a:r>
              <a:rPr lang="de-DE" sz="3600" b="1" cap="none" dirty="0">
                <a:solidFill>
                  <a:schemeClr val="tx1"/>
                </a:solidFill>
                <a:latin typeface="Arial" panose="020B0604020202020204" pitchFamily="34" charset="0"/>
                <a:ea typeface="Calibri" charset="0"/>
                <a:cs typeface="Arial" panose="020B0604020202020204" pitchFamily="34" charset="0"/>
              </a:rPr>
              <a:t>für das Lehramt an Grund–, Haupt– und Realschulen </a:t>
            </a:r>
          </a:p>
        </p:txBody>
      </p:sp>
      <p:sp>
        <p:nvSpPr>
          <p:cNvPr id="4" name="Textfeld 3"/>
          <p:cNvSpPr txBox="1"/>
          <p:nvPr/>
        </p:nvSpPr>
        <p:spPr>
          <a:xfrm>
            <a:off x="6811108" y="4712677"/>
            <a:ext cx="184731" cy="369332"/>
          </a:xfrm>
          <a:prstGeom prst="rect">
            <a:avLst/>
          </a:prstGeom>
          <a:noFill/>
        </p:spPr>
        <p:txBody>
          <a:bodyPr wrap="none" rtlCol="0">
            <a:spAutoFit/>
          </a:bodyPr>
          <a:lstStyle/>
          <a:p>
            <a:endParaRPr lang="de-DE" dirty="0"/>
          </a:p>
        </p:txBody>
      </p:sp>
      <p:pic>
        <p:nvPicPr>
          <p:cNvPr id="5" name="Picture 23" descr="Wappen_4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3086" y="4804740"/>
            <a:ext cx="716211" cy="82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umsplatzhalter 5"/>
          <p:cNvSpPr>
            <a:spLocks noGrp="1"/>
          </p:cNvSpPr>
          <p:nvPr>
            <p:ph type="dt" sz="half" idx="10"/>
          </p:nvPr>
        </p:nvSpPr>
        <p:spPr/>
        <p:txBody>
          <a:bodyPr/>
          <a:lstStyle/>
          <a:p>
            <a:fld id="{2EC6CA74-100B-4DA5-B109-F4DE853B75B4}" type="datetime1">
              <a:rPr lang="de-DE" smtClean="0"/>
              <a:t>12.04.2024</a:t>
            </a:fld>
            <a:endParaRPr lang="en-US" dirty="0"/>
          </a:p>
        </p:txBody>
      </p:sp>
      <p:sp>
        <p:nvSpPr>
          <p:cNvPr id="7" name="Fußzeilenplatzhalter 6"/>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8" name="Grafik 7"/>
          <p:cNvPicPr>
            <a:picLocks noChangeAspect="1"/>
          </p:cNvPicPr>
          <p:nvPr/>
        </p:nvPicPr>
        <p:blipFill>
          <a:blip r:embed="rId8"/>
          <a:stretch>
            <a:fillRect/>
          </a:stretch>
        </p:blipFill>
        <p:spPr>
          <a:xfrm>
            <a:off x="9466284" y="343917"/>
            <a:ext cx="2486025" cy="2409825"/>
          </a:xfrm>
          <a:prstGeom prst="rect">
            <a:avLst/>
          </a:prstGeom>
        </p:spPr>
      </p:pic>
      <p:pic>
        <p:nvPicPr>
          <p:cNvPr id="11"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38275" y="1076325"/>
            <a:ext cx="609600" cy="609600"/>
          </a:xfrm>
          <a:prstGeom prst="rect">
            <a:avLst/>
          </a:prstGeom>
        </p:spPr>
      </p:pic>
      <p:pic>
        <p:nvPicPr>
          <p:cNvPr id="12" name="Sound aufgezeich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438275" y="2003298"/>
            <a:ext cx="609600" cy="609600"/>
          </a:xfrm>
          <a:prstGeom prst="rect">
            <a:avLst/>
          </a:prstGeom>
        </p:spPr>
      </p:pic>
    </p:spTree>
    <p:extLst>
      <p:ext uri="{BB962C8B-B14F-4D97-AF65-F5344CB8AC3E}">
        <p14:creationId xmlns:p14="http://schemas.microsoft.com/office/powerpoint/2010/main" val="405493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297"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7280" y="286603"/>
            <a:ext cx="10058400" cy="1480551"/>
          </a:xfrm>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(Aufgaben der Schule) </a:t>
            </a:r>
          </a:p>
        </p:txBody>
      </p:sp>
      <p:sp>
        <p:nvSpPr>
          <p:cNvPr id="3" name="Inhaltsplatzhalter 2"/>
          <p:cNvSpPr>
            <a:spLocks noGrp="1"/>
          </p:cNvSpPr>
          <p:nvPr>
            <p:ph idx="1"/>
          </p:nvPr>
        </p:nvSpPr>
        <p:spPr/>
        <p:txBody>
          <a:bodyPr>
            <a:normAutofit/>
          </a:bodyPr>
          <a:lstStyle/>
          <a:p>
            <a:pPr>
              <a:lnSpc>
                <a:spcPct val="120000"/>
              </a:lnSpc>
            </a:pPr>
            <a:endParaRPr lang="de-DE" altLang="de-DE" sz="2300" dirty="0">
              <a:latin typeface="Arial" panose="020B0604020202020204" pitchFamily="34" charset="0"/>
              <a:cs typeface="Arial" panose="020B0604020202020204" pitchFamily="34" charset="0"/>
            </a:endParaRPr>
          </a:p>
          <a:p>
            <a:pPr>
              <a:lnSpc>
                <a:spcPct val="120000"/>
              </a:lnSpc>
            </a:pPr>
            <a:endParaRPr lang="de-DE" altLang="de-DE" sz="2300" dirty="0">
              <a:latin typeface="Arial" panose="020B0604020202020204" pitchFamily="34" charset="0"/>
              <a:cs typeface="Arial" panose="020B0604020202020204" pitchFamily="34" charset="0"/>
            </a:endParaRPr>
          </a:p>
          <a:p>
            <a:pPr>
              <a:lnSpc>
                <a:spcPct val="120000"/>
              </a:lnSpc>
            </a:pPr>
            <a:r>
              <a:rPr lang="de-DE" altLang="de-DE" sz="2300" dirty="0">
                <a:latin typeface="Arial" panose="020B0604020202020204" pitchFamily="34" charset="0"/>
                <a:cs typeface="Arial" panose="020B0604020202020204" pitchFamily="34" charset="0"/>
              </a:rPr>
              <a:t>In der Regel </a:t>
            </a:r>
            <a:r>
              <a:rPr lang="de-DE" altLang="de-DE" sz="2300" i="1" dirty="0">
                <a:latin typeface="Arial" panose="020B0604020202020204" pitchFamily="34" charset="0"/>
                <a:cs typeface="Arial" panose="020B0604020202020204" pitchFamily="34" charset="0"/>
              </a:rPr>
              <a:t>sollen</a:t>
            </a:r>
            <a:r>
              <a:rPr lang="de-DE" altLang="de-DE" sz="2300" dirty="0">
                <a:latin typeface="Arial" panose="020B0604020202020204" pitchFamily="34" charset="0"/>
                <a:cs typeface="Arial" panose="020B0604020202020204" pitchFamily="34" charset="0"/>
              </a:rPr>
              <a:t> </a:t>
            </a:r>
            <a:r>
              <a:rPr lang="de-DE" altLang="de-DE" sz="2300" b="1" dirty="0">
                <a:latin typeface="Arial" panose="020B0604020202020204" pitchFamily="34" charset="0"/>
                <a:cs typeface="Arial" panose="020B0604020202020204" pitchFamily="34" charset="0"/>
              </a:rPr>
              <a:t>Lehrkräfte</a:t>
            </a:r>
            <a:r>
              <a:rPr lang="de-DE" altLang="de-DE" sz="2300" dirty="0">
                <a:latin typeface="Arial" panose="020B0604020202020204" pitchFamily="34" charset="0"/>
                <a:cs typeface="Arial" panose="020B0604020202020204" pitchFamily="34" charset="0"/>
              </a:rPr>
              <a:t> der Ausbildungsschule als betreuende Lehrkraft beauftragt werden, die in dem entsprechenden Unterrichtsfach auch selbst ausgebildet worden sind.</a:t>
            </a:r>
          </a:p>
          <a:p>
            <a:pPr>
              <a:lnSpc>
                <a:spcPct val="120000"/>
              </a:lnSpc>
            </a:pPr>
            <a:br>
              <a:rPr lang="de-DE" altLang="de-DE" sz="2300" dirty="0">
                <a:latin typeface="Arial" panose="020B0604020202020204" pitchFamily="34" charset="0"/>
                <a:cs typeface="Arial" panose="020B0604020202020204" pitchFamily="34" charset="0"/>
              </a:rPr>
            </a:br>
            <a:br>
              <a:rPr lang="de-DE" alt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endParaRPr lang="de-DE" dirty="0"/>
          </a:p>
        </p:txBody>
      </p:sp>
      <p:sp>
        <p:nvSpPr>
          <p:cNvPr id="4" name="Datumsplatzhalter 3"/>
          <p:cNvSpPr>
            <a:spLocks noGrp="1"/>
          </p:cNvSpPr>
          <p:nvPr>
            <p:ph type="dt" sz="half" idx="10"/>
          </p:nvPr>
        </p:nvSpPr>
        <p:spPr/>
        <p:txBody>
          <a:bodyPr/>
          <a:lstStyle/>
          <a:p>
            <a:fld id="{88C1841B-2F45-41B5-B16E-7A565BBBFFCE}"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7"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53525" y="2133600"/>
            <a:ext cx="609600" cy="609600"/>
          </a:xfrm>
          <a:prstGeom prst="rect">
            <a:avLst/>
          </a:prstGeom>
        </p:spPr>
      </p:pic>
    </p:spTree>
    <p:extLst>
      <p:ext uri="{BB962C8B-B14F-4D97-AF65-F5344CB8AC3E}">
        <p14:creationId xmlns:p14="http://schemas.microsoft.com/office/powerpoint/2010/main" val="1359595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7280" y="286603"/>
            <a:ext cx="10058400" cy="1480551"/>
          </a:xfrm>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(Aufgaben der Schule) </a:t>
            </a:r>
          </a:p>
        </p:txBody>
      </p:sp>
      <p:sp>
        <p:nvSpPr>
          <p:cNvPr id="3" name="Inhaltsplatzhalter 2"/>
          <p:cNvSpPr>
            <a:spLocks noGrp="1"/>
          </p:cNvSpPr>
          <p:nvPr>
            <p:ph idx="1"/>
          </p:nvPr>
        </p:nvSpPr>
        <p:spPr/>
        <p:txBody>
          <a:bodyPr>
            <a:normAutofit lnSpcReduction="10000"/>
          </a:bodyPr>
          <a:lstStyle/>
          <a:p>
            <a:pPr>
              <a:lnSpc>
                <a:spcPct val="120000"/>
              </a:lnSpc>
            </a:pPr>
            <a:br>
              <a:rPr lang="de-DE" altLang="de-DE" sz="2300" dirty="0">
                <a:latin typeface="Arial" panose="020B0604020202020204" pitchFamily="34" charset="0"/>
                <a:cs typeface="Arial" panose="020B0604020202020204" pitchFamily="34" charset="0"/>
              </a:rPr>
            </a:br>
            <a:endParaRPr lang="de-DE" altLang="de-DE" sz="2300" dirty="0">
              <a:latin typeface="Arial" panose="020B0604020202020204" pitchFamily="34" charset="0"/>
              <a:cs typeface="Arial" panose="020B0604020202020204" pitchFamily="34" charset="0"/>
            </a:endParaRPr>
          </a:p>
          <a:p>
            <a:pPr>
              <a:lnSpc>
                <a:spcPct val="120000"/>
              </a:lnSpc>
            </a:pPr>
            <a:r>
              <a:rPr lang="de-DE" altLang="de-DE" sz="2300" dirty="0">
                <a:latin typeface="Arial" panose="020B0604020202020204" pitchFamily="34" charset="0"/>
                <a:cs typeface="Arial" panose="020B0604020202020204" pitchFamily="34" charset="0"/>
              </a:rPr>
              <a:t>Aufgabe der Ausbildungsschule ist es insbesondere, Kenntnisse hinsichtlich des </a:t>
            </a:r>
            <a:r>
              <a:rPr lang="de-DE" altLang="de-DE" sz="2300" b="1" dirty="0">
                <a:latin typeface="Arial" panose="020B0604020202020204" pitchFamily="34" charset="0"/>
                <a:cs typeface="Arial" panose="020B0604020202020204" pitchFamily="34" charset="0"/>
              </a:rPr>
              <a:t>Schulprogramms</a:t>
            </a:r>
            <a:r>
              <a:rPr lang="de-DE" altLang="de-DE" sz="2300" dirty="0">
                <a:latin typeface="Arial" panose="020B0604020202020204" pitchFamily="34" charset="0"/>
                <a:cs typeface="Arial" panose="020B0604020202020204" pitchFamily="34" charset="0"/>
              </a:rPr>
              <a:t>, der </a:t>
            </a:r>
            <a:r>
              <a:rPr lang="de-DE" altLang="de-DE" sz="2300" b="1" dirty="0">
                <a:latin typeface="Arial" panose="020B0604020202020204" pitchFamily="34" charset="0"/>
                <a:cs typeface="Arial" panose="020B0604020202020204" pitchFamily="34" charset="0"/>
              </a:rPr>
              <a:t>Schulordnung</a:t>
            </a:r>
            <a:r>
              <a:rPr lang="de-DE" altLang="de-DE" sz="2300" dirty="0">
                <a:latin typeface="Arial" panose="020B0604020202020204" pitchFamily="34" charset="0"/>
                <a:cs typeface="Arial" panose="020B0604020202020204" pitchFamily="34" charset="0"/>
              </a:rPr>
              <a:t>, des </a:t>
            </a:r>
            <a:r>
              <a:rPr lang="de-DE" altLang="de-DE" sz="2300" b="1" dirty="0">
                <a:latin typeface="Arial" panose="020B0604020202020204" pitchFamily="34" charset="0"/>
                <a:cs typeface="Arial" panose="020B0604020202020204" pitchFamily="34" charset="0"/>
              </a:rPr>
              <a:t>pädagogischen Konzepts</a:t>
            </a:r>
            <a:r>
              <a:rPr lang="de-DE" altLang="de-DE" sz="2300" dirty="0">
                <a:latin typeface="Arial" panose="020B0604020202020204" pitchFamily="34" charset="0"/>
                <a:cs typeface="Arial" panose="020B0604020202020204" pitchFamily="34" charset="0"/>
              </a:rPr>
              <a:t>, des </a:t>
            </a:r>
            <a:r>
              <a:rPr lang="de-DE" altLang="de-DE" sz="2300" b="1" dirty="0">
                <a:latin typeface="Arial" panose="020B0604020202020204" pitchFamily="34" charset="0"/>
                <a:cs typeface="Arial" panose="020B0604020202020204" pitchFamily="34" charset="0"/>
              </a:rPr>
              <a:t>Schullebens</a:t>
            </a:r>
            <a:r>
              <a:rPr lang="de-DE" altLang="de-DE" sz="2300" dirty="0">
                <a:latin typeface="Arial" panose="020B0604020202020204" pitchFamily="34" charset="0"/>
                <a:cs typeface="Arial" panose="020B0604020202020204" pitchFamily="34" charset="0"/>
              </a:rPr>
              <a:t>, der </a:t>
            </a:r>
            <a:r>
              <a:rPr lang="de-DE" altLang="de-DE" sz="2300" b="1" dirty="0">
                <a:latin typeface="Arial" panose="020B0604020202020204" pitchFamily="34" charset="0"/>
                <a:cs typeface="Arial" panose="020B0604020202020204" pitchFamily="34" charset="0"/>
              </a:rPr>
              <a:t>Elternarbeit</a:t>
            </a:r>
            <a:r>
              <a:rPr lang="de-DE" altLang="de-DE" sz="2300" dirty="0">
                <a:latin typeface="Arial" panose="020B0604020202020204" pitchFamily="34" charset="0"/>
                <a:cs typeface="Arial" panose="020B0604020202020204" pitchFamily="34" charset="0"/>
              </a:rPr>
              <a:t>, der </a:t>
            </a:r>
            <a:r>
              <a:rPr lang="de-DE" altLang="de-DE" sz="2300" b="1" dirty="0">
                <a:latin typeface="Arial" panose="020B0604020202020204" pitchFamily="34" charset="0"/>
                <a:cs typeface="Arial" panose="020B0604020202020204" pitchFamily="34" charset="0"/>
              </a:rPr>
              <a:t>Grundsätze der Leistungsbewertung </a:t>
            </a:r>
            <a:r>
              <a:rPr lang="de-DE" altLang="de-DE" sz="2300" dirty="0">
                <a:latin typeface="Arial" panose="020B0604020202020204" pitchFamily="34" charset="0"/>
                <a:cs typeface="Arial" panose="020B0604020202020204" pitchFamily="34" charset="0"/>
              </a:rPr>
              <a:t>und der </a:t>
            </a:r>
            <a:r>
              <a:rPr lang="de-DE" altLang="de-DE" sz="2300" b="1" dirty="0">
                <a:latin typeface="Arial" panose="020B0604020202020204" pitchFamily="34" charset="0"/>
                <a:cs typeface="Arial" panose="020B0604020202020204" pitchFamily="34" charset="0"/>
              </a:rPr>
              <a:t>Notengebung</a:t>
            </a:r>
            <a:r>
              <a:rPr lang="de-DE" altLang="de-DE" sz="2300" dirty="0">
                <a:latin typeface="Arial" panose="020B0604020202020204" pitchFamily="34" charset="0"/>
                <a:cs typeface="Arial" panose="020B0604020202020204" pitchFamily="34" charset="0"/>
              </a:rPr>
              <a:t> zu vermitteln.</a:t>
            </a:r>
          </a:p>
          <a:p>
            <a:pPr marL="0" indent="0">
              <a:lnSpc>
                <a:spcPct val="120000"/>
              </a:lnSpc>
              <a:buNone/>
            </a:pPr>
            <a:endParaRPr lang="de-DE" altLang="de-DE" sz="2300" dirty="0">
              <a:latin typeface="Arial" panose="020B0604020202020204" pitchFamily="34" charset="0"/>
              <a:cs typeface="Arial" panose="020B0604020202020204" pitchFamily="34" charset="0"/>
            </a:endParaRPr>
          </a:p>
          <a:p>
            <a:pPr>
              <a:lnSpc>
                <a:spcPct val="120000"/>
              </a:lnSpc>
            </a:pPr>
            <a:br>
              <a:rPr lang="de-DE" alt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endParaRPr lang="de-DE" dirty="0"/>
          </a:p>
        </p:txBody>
      </p:sp>
      <p:sp>
        <p:nvSpPr>
          <p:cNvPr id="4" name="Datumsplatzhalter 3"/>
          <p:cNvSpPr>
            <a:spLocks noGrp="1"/>
          </p:cNvSpPr>
          <p:nvPr>
            <p:ph type="dt" sz="half" idx="10"/>
          </p:nvPr>
        </p:nvSpPr>
        <p:spPr/>
        <p:txBody>
          <a:bodyPr/>
          <a:lstStyle/>
          <a:p>
            <a:fld id="{88C1841B-2F45-41B5-B16E-7A565BBBFFCE}"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7"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10825" y="1924050"/>
            <a:ext cx="609600" cy="609600"/>
          </a:xfrm>
          <a:prstGeom prst="rect">
            <a:avLst/>
          </a:prstGeom>
        </p:spPr>
      </p:pic>
    </p:spTree>
    <p:extLst>
      <p:ext uri="{BB962C8B-B14F-4D97-AF65-F5344CB8AC3E}">
        <p14:creationId xmlns:p14="http://schemas.microsoft.com/office/powerpoint/2010/main" val="1316481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0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7280" y="286603"/>
            <a:ext cx="10058400" cy="1480551"/>
          </a:xfrm>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(Aufgaben der Schule) </a:t>
            </a:r>
          </a:p>
        </p:txBody>
      </p:sp>
      <p:sp>
        <p:nvSpPr>
          <p:cNvPr id="3" name="Inhaltsplatzhalter 2"/>
          <p:cNvSpPr>
            <a:spLocks noGrp="1"/>
          </p:cNvSpPr>
          <p:nvPr>
            <p:ph idx="1"/>
          </p:nvPr>
        </p:nvSpPr>
        <p:spPr/>
        <p:txBody>
          <a:bodyPr>
            <a:normAutofit/>
          </a:bodyPr>
          <a:lstStyle/>
          <a:p>
            <a:pPr marL="0" indent="0">
              <a:lnSpc>
                <a:spcPct val="120000"/>
              </a:lnSpc>
              <a:buNone/>
            </a:pPr>
            <a:endParaRPr lang="de-DE" altLang="de-DE" sz="2300" dirty="0">
              <a:latin typeface="Arial" panose="020B0604020202020204" pitchFamily="34" charset="0"/>
              <a:cs typeface="Arial" panose="020B0604020202020204" pitchFamily="34" charset="0"/>
            </a:endParaRPr>
          </a:p>
          <a:p>
            <a:pPr>
              <a:lnSpc>
                <a:spcPct val="120000"/>
              </a:lnSpc>
            </a:pPr>
            <a:r>
              <a:rPr lang="de-DE" altLang="de-DE" sz="2300" dirty="0">
                <a:latin typeface="Arial" panose="020B0604020202020204" pitchFamily="34" charset="0"/>
                <a:cs typeface="Arial" panose="020B0604020202020204" pitchFamily="34" charset="0"/>
              </a:rPr>
              <a:t>Die </a:t>
            </a:r>
            <a:r>
              <a:rPr lang="de-DE" altLang="de-DE" sz="2300" b="1" dirty="0">
                <a:latin typeface="Arial" panose="020B0604020202020204" pitchFamily="34" charset="0"/>
                <a:cs typeface="Arial" panose="020B0604020202020204" pitchFamily="34" charset="0"/>
              </a:rPr>
              <a:t>Schulleiterin oder der Schulleiter </a:t>
            </a:r>
            <a:r>
              <a:rPr lang="de-DE" altLang="de-DE" sz="2300" dirty="0">
                <a:latin typeface="Arial" panose="020B0604020202020204" pitchFamily="34" charset="0"/>
                <a:cs typeface="Arial" panose="020B0604020202020204" pitchFamily="34" charset="0"/>
              </a:rPr>
              <a:t>hat gegenüber den Lehrkräften im Vorbereitungsdienst dieselben Rechte und Pflichten wie gegenüber den Lehrkräften; dabei sind die Belange der Ausbildung zu berücksichtigen. Die Rechte und Pflichten der betreuenden Lehrkräfte im Unterricht werden durch ihre Mitarbeit in der Ausbildung nicht berührt</a:t>
            </a:r>
            <a:r>
              <a:rPr lang="de-DE" altLang="de-DE" sz="2200" dirty="0">
                <a:latin typeface="Arial" panose="020B0604020202020204" pitchFamily="34" charset="0"/>
                <a:cs typeface="Arial" panose="020B0604020202020204" pitchFamily="34" charset="0"/>
              </a:rPr>
              <a:t>.</a:t>
            </a:r>
            <a:br>
              <a:rPr lang="de-DE" alt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endParaRPr lang="de-DE" dirty="0"/>
          </a:p>
        </p:txBody>
      </p:sp>
      <p:sp>
        <p:nvSpPr>
          <p:cNvPr id="4" name="Datumsplatzhalter 3"/>
          <p:cNvSpPr>
            <a:spLocks noGrp="1"/>
          </p:cNvSpPr>
          <p:nvPr>
            <p:ph type="dt" sz="half" idx="10"/>
          </p:nvPr>
        </p:nvSpPr>
        <p:spPr/>
        <p:txBody>
          <a:bodyPr/>
          <a:lstStyle/>
          <a:p>
            <a:fld id="{88C1841B-2F45-41B5-B16E-7A565BBBFFCE}"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7"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67950" y="1971675"/>
            <a:ext cx="609600" cy="609600"/>
          </a:xfrm>
          <a:prstGeom prst="rect">
            <a:avLst/>
          </a:prstGeom>
        </p:spPr>
      </p:pic>
    </p:spTree>
    <p:extLst>
      <p:ext uri="{BB962C8B-B14F-4D97-AF65-F5344CB8AC3E}">
        <p14:creationId xmlns:p14="http://schemas.microsoft.com/office/powerpoint/2010/main" val="1255375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(Aufgaben der Schule) </a:t>
            </a:r>
            <a:endParaRPr lang="de-DE" sz="3200" dirty="0"/>
          </a:p>
        </p:txBody>
      </p:sp>
      <p:sp>
        <p:nvSpPr>
          <p:cNvPr id="3" name="Inhaltsplatzhalter 2"/>
          <p:cNvSpPr>
            <a:spLocks noGrp="1"/>
          </p:cNvSpPr>
          <p:nvPr>
            <p:ph idx="1"/>
          </p:nvPr>
        </p:nvSpPr>
        <p:spPr/>
        <p:txBody>
          <a:bodyPr>
            <a:normAutofit/>
          </a:bodyPr>
          <a:lstStyle/>
          <a:p>
            <a:pPr>
              <a:defRPr/>
            </a:pPr>
            <a:endParaRPr lang="de-DE" altLang="de-DE" dirty="0">
              <a:effectLst>
                <a:outerShdw sx="1000" sy="1000" algn="tl">
                  <a:srgbClr val="000000"/>
                </a:outerShdw>
              </a:effectLst>
              <a:latin typeface="Arial" panose="020B0604020202020204" pitchFamily="34" charset="0"/>
              <a:cs typeface="Arial" panose="020B0604020202020204" pitchFamily="34" charset="0"/>
            </a:endParaRPr>
          </a:p>
          <a:p>
            <a:pPr>
              <a:defRPr/>
            </a:pPr>
            <a:endParaRPr lang="de-DE" altLang="de-DE" dirty="0">
              <a:effectLst>
                <a:outerShdw sx="1000" sy="1000" algn="tl">
                  <a:srgbClr val="000000"/>
                </a:outerShdw>
              </a:effectLst>
              <a:latin typeface="Arial" panose="020B0604020202020204" pitchFamily="34" charset="0"/>
              <a:cs typeface="Arial" panose="020B0604020202020204" pitchFamily="34" charset="0"/>
            </a:endParaRPr>
          </a:p>
          <a:p>
            <a:pPr>
              <a:defRPr/>
            </a:pPr>
            <a:r>
              <a:rPr lang="de-DE" altLang="de-DE" dirty="0">
                <a:effectLst>
                  <a:outerShdw sx="1000" sy="1000" algn="tl">
                    <a:srgbClr val="000000"/>
                  </a:outerShdw>
                </a:effectLst>
                <a:latin typeface="Arial" panose="020B0604020202020204" pitchFamily="34" charset="0"/>
                <a:cs typeface="Arial" panose="020B0604020202020204" pitchFamily="34" charset="0"/>
              </a:rPr>
              <a:t>„Den Lehrkräften im Vorbereitungsdienst darf die Verantwortung für Aufsichten und Schulveranstaltungen wie z. B. Klassen- und Studienfahrten nur in beschränktem, ihrer Ausbildung nicht abträglichem Maße übertragen werden. Zu Vertretungsstunden sollen sie nur in Klassen/ Lerngruppen herangezogen werden, in denen sie Ausbildungsunterricht erteilen. </a:t>
            </a:r>
          </a:p>
          <a:p>
            <a:pPr>
              <a:defRPr/>
            </a:pPr>
            <a:r>
              <a:rPr lang="de-DE" altLang="de-DE" i="1" dirty="0">
                <a:effectLst>
                  <a:outerShdw sx="1000" sy="1000" algn="tl">
                    <a:srgbClr val="000000"/>
                  </a:outerShdw>
                </a:effectLst>
                <a:latin typeface="Arial" panose="020B0604020202020204" pitchFamily="34" charset="0"/>
                <a:cs typeface="Arial" panose="020B0604020202020204" pitchFamily="34" charset="0"/>
              </a:rPr>
              <a:t>Die durchschnittliche Stundenanzahl des Ausbildungsunterrichts </a:t>
            </a:r>
            <a:r>
              <a:rPr lang="de-DE" altLang="de-DE" i="1" dirty="0">
                <a:solidFill>
                  <a:srgbClr val="FF0000"/>
                </a:solidFill>
                <a:effectLst>
                  <a:outerShdw sx="1000" sy="1000" algn="tl">
                    <a:srgbClr val="000000"/>
                  </a:outerShdw>
                </a:effectLst>
                <a:latin typeface="Arial" panose="020B0604020202020204" pitchFamily="34" charset="0"/>
                <a:cs typeface="Arial" panose="020B0604020202020204" pitchFamily="34" charset="0"/>
              </a:rPr>
              <a:t>soll</a:t>
            </a:r>
            <a:r>
              <a:rPr lang="de-DE" altLang="de-DE" i="1" dirty="0">
                <a:effectLst>
                  <a:outerShdw sx="1000" sy="1000" algn="tl">
                    <a:srgbClr val="000000"/>
                  </a:outerShdw>
                </a:effectLst>
                <a:latin typeface="Arial" panose="020B0604020202020204" pitchFamily="34" charset="0"/>
                <a:cs typeface="Arial" panose="020B0604020202020204" pitchFamily="34" charset="0"/>
              </a:rPr>
              <a:t> hierdurch nicht überschritten werden</a:t>
            </a:r>
            <a:r>
              <a:rPr lang="de-DE" altLang="de-DE" dirty="0">
                <a:effectLst>
                  <a:outerShdw sx="1000" sy="1000" algn="tl">
                    <a:srgbClr val="000000"/>
                  </a:outerShdw>
                </a:effectLst>
                <a:latin typeface="Arial" panose="020B0604020202020204" pitchFamily="34" charset="0"/>
                <a:cs typeface="Arial" panose="020B0604020202020204" pitchFamily="34" charset="0"/>
              </a:rPr>
              <a:t>.“</a:t>
            </a:r>
          </a:p>
          <a:p>
            <a:endParaRPr lang="de-DE" dirty="0"/>
          </a:p>
        </p:txBody>
      </p:sp>
      <p:sp>
        <p:nvSpPr>
          <p:cNvPr id="4" name="Datumsplatzhalter 3"/>
          <p:cNvSpPr>
            <a:spLocks noGrp="1"/>
          </p:cNvSpPr>
          <p:nvPr>
            <p:ph type="dt" sz="half" idx="10"/>
          </p:nvPr>
        </p:nvSpPr>
        <p:spPr/>
        <p:txBody>
          <a:bodyPr/>
          <a:lstStyle/>
          <a:p>
            <a:fld id="{94938C5E-FCE4-4FBD-8D8A-5BF538A4220C}"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34550" y="1971675"/>
            <a:ext cx="609600" cy="609600"/>
          </a:xfrm>
          <a:prstGeom prst="rect">
            <a:avLst/>
          </a:prstGeom>
        </p:spPr>
      </p:pic>
      <p:pic>
        <p:nvPicPr>
          <p:cNvPr id="8" name="Sound aufgezeich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734550" y="3667126"/>
            <a:ext cx="609600" cy="609600"/>
          </a:xfrm>
          <a:prstGeom prst="rect">
            <a:avLst/>
          </a:prstGeom>
        </p:spPr>
      </p:pic>
    </p:spTree>
    <p:extLst>
      <p:ext uri="{BB962C8B-B14F-4D97-AF65-F5344CB8AC3E}">
        <p14:creationId xmlns:p14="http://schemas.microsoft.com/office/powerpoint/2010/main" val="3159853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7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55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solidFill>
                  <a:prstClr val="black">
                    <a:lumMod val="75000"/>
                    <a:lumOff val="25000"/>
                  </a:prstClr>
                </a:solidFill>
                <a:latin typeface="Arial" panose="020B0604020202020204" pitchFamily="34" charset="0"/>
                <a:cs typeface="Arial" panose="020B0604020202020204" pitchFamily="34" charset="0"/>
              </a:rPr>
              <a:t>(Aufgaben der Schule) </a:t>
            </a:r>
            <a:endParaRPr lang="de-DE" dirty="0"/>
          </a:p>
        </p:txBody>
      </p:sp>
      <p:sp>
        <p:nvSpPr>
          <p:cNvPr id="3" name="Inhaltsplatzhalter 2"/>
          <p:cNvSpPr>
            <a:spLocks noGrp="1"/>
          </p:cNvSpPr>
          <p:nvPr>
            <p:ph idx="1"/>
          </p:nvPr>
        </p:nvSpPr>
        <p:spPr/>
        <p:txBody>
          <a:bodyPr/>
          <a:lstStyle/>
          <a:p>
            <a:endParaRPr lang="de-DE" altLang="de-DE" dirty="0"/>
          </a:p>
          <a:p>
            <a:endParaRPr lang="de-DE" altLang="de-DE" dirty="0">
              <a:solidFill>
                <a:schemeClr val="tx1"/>
              </a:solidFill>
              <a:latin typeface="Arial" panose="020B0604020202020204" pitchFamily="34" charset="0"/>
              <a:cs typeface="Arial" panose="020B0604020202020204" pitchFamily="34" charset="0"/>
            </a:endParaRPr>
          </a:p>
          <a:p>
            <a:r>
              <a:rPr lang="de-DE" altLang="de-DE" dirty="0">
                <a:solidFill>
                  <a:schemeClr val="tx1"/>
                </a:solidFill>
                <a:latin typeface="Arial" panose="020B0604020202020204" pitchFamily="34" charset="0"/>
                <a:cs typeface="Arial" panose="020B0604020202020204" pitchFamily="34" charset="0"/>
              </a:rPr>
              <a:t>Bei Lehrkräften im Vorbereitungsdienst für das Lehramt an Grundschulen </a:t>
            </a:r>
            <a:r>
              <a:rPr lang="de-DE" altLang="de-DE" i="1" dirty="0">
                <a:solidFill>
                  <a:schemeClr val="tx1"/>
                </a:solidFill>
                <a:latin typeface="Arial" panose="020B0604020202020204" pitchFamily="34" charset="0"/>
                <a:cs typeface="Arial" panose="020B0604020202020204" pitchFamily="34" charset="0"/>
              </a:rPr>
              <a:t>sollte</a:t>
            </a:r>
            <a:r>
              <a:rPr lang="de-DE" altLang="de-DE" dirty="0">
                <a:solidFill>
                  <a:schemeClr val="tx1"/>
                </a:solidFill>
                <a:latin typeface="Arial" panose="020B0604020202020204" pitchFamily="34" charset="0"/>
                <a:cs typeface="Arial" panose="020B0604020202020204" pitchFamily="34" charset="0"/>
              </a:rPr>
              <a:t> der Erstunterricht im ersten Halbjahr der Ausbildung nur betreuter Unterricht sein.</a:t>
            </a:r>
            <a:br>
              <a:rPr lang="de-DE" altLang="de-DE" dirty="0">
                <a:solidFill>
                  <a:schemeClr val="tx1"/>
                </a:solidFill>
                <a:latin typeface="Arial" panose="020B0604020202020204" pitchFamily="34" charset="0"/>
                <a:cs typeface="Arial" panose="020B0604020202020204" pitchFamily="34" charset="0"/>
              </a:rPr>
            </a:br>
            <a:br>
              <a:rPr lang="de-DE" altLang="de-DE" dirty="0">
                <a:solidFill>
                  <a:schemeClr val="tx1"/>
                </a:solidFill>
                <a:latin typeface="Arial" panose="020B0604020202020204" pitchFamily="34" charset="0"/>
                <a:cs typeface="Arial" panose="020B0604020202020204" pitchFamily="34" charset="0"/>
              </a:rPr>
            </a:br>
            <a:endParaRPr lang="de-DE" altLang="de-DE" dirty="0">
              <a:solidFill>
                <a:schemeClr val="tx1"/>
              </a:solidFill>
              <a:latin typeface="Arial" panose="020B0604020202020204" pitchFamily="34" charset="0"/>
              <a:cs typeface="Arial" panose="020B0604020202020204" pitchFamily="34" charset="0"/>
            </a:endParaRPr>
          </a:p>
          <a:p>
            <a:endParaRPr lang="de-DE" dirty="0"/>
          </a:p>
        </p:txBody>
      </p:sp>
      <p:sp>
        <p:nvSpPr>
          <p:cNvPr id="4" name="Datumsplatzhalter 3"/>
          <p:cNvSpPr>
            <a:spLocks noGrp="1"/>
          </p:cNvSpPr>
          <p:nvPr>
            <p:ph type="dt" sz="half" idx="10"/>
          </p:nvPr>
        </p:nvSpPr>
        <p:spPr/>
        <p:txBody>
          <a:bodyPr/>
          <a:lstStyle/>
          <a:p>
            <a:fld id="{4BEFD8A3-7392-4B77-AD76-79472B6C476A}"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1250" y="3552614"/>
            <a:ext cx="609600" cy="609600"/>
          </a:xfrm>
          <a:prstGeom prst="rect">
            <a:avLst/>
          </a:prstGeom>
        </p:spPr>
      </p:pic>
    </p:spTree>
    <p:extLst>
      <p:ext uri="{BB962C8B-B14F-4D97-AF65-F5344CB8AC3E}">
        <p14:creationId xmlns:p14="http://schemas.microsoft.com/office/powerpoint/2010/main" val="2909852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solidFill>
                  <a:prstClr val="black">
                    <a:lumMod val="75000"/>
                    <a:lumOff val="25000"/>
                  </a:prstClr>
                </a:solidFill>
                <a:latin typeface="Arial" panose="020B0604020202020204" pitchFamily="34" charset="0"/>
                <a:cs typeface="Arial" panose="020B0604020202020204" pitchFamily="34" charset="0"/>
              </a:rPr>
              <a:t>(Aufgaben der Schule) </a:t>
            </a:r>
            <a:endParaRPr lang="de-DE" dirty="0"/>
          </a:p>
        </p:txBody>
      </p:sp>
      <p:sp>
        <p:nvSpPr>
          <p:cNvPr id="3" name="Inhaltsplatzhalter 2"/>
          <p:cNvSpPr>
            <a:spLocks noGrp="1"/>
          </p:cNvSpPr>
          <p:nvPr>
            <p:ph idx="1"/>
          </p:nvPr>
        </p:nvSpPr>
        <p:spPr/>
        <p:txBody>
          <a:bodyPr/>
          <a:lstStyle/>
          <a:p>
            <a:endParaRPr lang="de-DE" altLang="de-DE" dirty="0"/>
          </a:p>
          <a:p>
            <a:br>
              <a:rPr lang="de-DE" altLang="de-DE" dirty="0">
                <a:solidFill>
                  <a:schemeClr val="tx1"/>
                </a:solidFill>
                <a:latin typeface="Arial" panose="020B0604020202020204" pitchFamily="34" charset="0"/>
                <a:cs typeface="Arial" panose="020B0604020202020204" pitchFamily="34" charset="0"/>
              </a:rPr>
            </a:br>
            <a:br>
              <a:rPr lang="de-DE" altLang="de-DE" dirty="0">
                <a:solidFill>
                  <a:schemeClr val="tx1"/>
                </a:solidFill>
                <a:latin typeface="Arial" panose="020B0604020202020204" pitchFamily="34" charset="0"/>
                <a:cs typeface="Arial" panose="020B0604020202020204" pitchFamily="34" charset="0"/>
              </a:rPr>
            </a:br>
            <a:r>
              <a:rPr lang="de-DE" altLang="de-DE" dirty="0">
                <a:solidFill>
                  <a:schemeClr val="tx1"/>
                </a:solidFill>
                <a:latin typeface="Arial" panose="020B0604020202020204" pitchFamily="34" charset="0"/>
                <a:cs typeface="Arial" panose="020B0604020202020204" pitchFamily="34" charset="0"/>
              </a:rPr>
              <a:t>Für Klassen/Lerngruppen im EU sind die Lehrkräfte im Vorbereitungsdienst stimmberechtigte Mitglieder in Gesamt- und Teilkonferenzen (Zeugniskonferenzen!). Sie vertreten ihre Fächer auch verantwortlich an Elternsprechtagen und in Elternversammlungen.</a:t>
            </a:r>
          </a:p>
          <a:p>
            <a:endParaRPr lang="de-DE" altLang="de-DE" dirty="0">
              <a:solidFill>
                <a:schemeClr val="tx1"/>
              </a:solidFill>
              <a:latin typeface="Arial" panose="020B0604020202020204" pitchFamily="34" charset="0"/>
              <a:cs typeface="Arial" panose="020B0604020202020204" pitchFamily="34" charset="0"/>
            </a:endParaRPr>
          </a:p>
          <a:p>
            <a:endParaRPr lang="de-DE" dirty="0"/>
          </a:p>
        </p:txBody>
      </p:sp>
      <p:sp>
        <p:nvSpPr>
          <p:cNvPr id="4" name="Datumsplatzhalter 3"/>
          <p:cNvSpPr>
            <a:spLocks noGrp="1"/>
          </p:cNvSpPr>
          <p:nvPr>
            <p:ph type="dt" sz="half" idx="10"/>
          </p:nvPr>
        </p:nvSpPr>
        <p:spPr/>
        <p:txBody>
          <a:bodyPr/>
          <a:lstStyle/>
          <a:p>
            <a:fld id="{4BEFD8A3-7392-4B77-AD76-79472B6C476A}"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7450" y="2000250"/>
            <a:ext cx="609600" cy="609600"/>
          </a:xfrm>
          <a:prstGeom prst="rect">
            <a:avLst/>
          </a:prstGeom>
        </p:spPr>
      </p:pic>
    </p:spTree>
    <p:extLst>
      <p:ext uri="{BB962C8B-B14F-4D97-AF65-F5344CB8AC3E}">
        <p14:creationId xmlns:p14="http://schemas.microsoft.com/office/powerpoint/2010/main" val="706047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(Formalitäten)</a:t>
            </a:r>
          </a:p>
        </p:txBody>
      </p:sp>
      <p:sp>
        <p:nvSpPr>
          <p:cNvPr id="3" name="Inhaltsplatzhalter 2"/>
          <p:cNvSpPr>
            <a:spLocks noGrp="1"/>
          </p:cNvSpPr>
          <p:nvPr>
            <p:ph idx="1"/>
          </p:nvPr>
        </p:nvSpPr>
        <p:spPr/>
        <p:txBody>
          <a:bodyPr/>
          <a:lstStyle/>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Im Falle einer Erkrankung müssen sich die Anwärterinnen und Anwärter immer im Seminar krankmelden.</a:t>
            </a:r>
          </a:p>
        </p:txBody>
      </p:sp>
      <p:sp>
        <p:nvSpPr>
          <p:cNvPr id="4" name="Datumsplatzhalter 3"/>
          <p:cNvSpPr>
            <a:spLocks noGrp="1"/>
          </p:cNvSpPr>
          <p:nvPr>
            <p:ph type="dt" sz="half" idx="10"/>
          </p:nvPr>
        </p:nvSpPr>
        <p:spPr/>
        <p:txBody>
          <a:bodyPr/>
          <a:lstStyle/>
          <a:p>
            <a:fld id="{AEB8766F-9B97-4156-82F8-86F7788C5974}"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77425" y="3362325"/>
            <a:ext cx="609600" cy="609600"/>
          </a:xfrm>
          <a:prstGeom prst="rect">
            <a:avLst/>
          </a:prstGeom>
        </p:spPr>
      </p:pic>
    </p:spTree>
    <p:extLst>
      <p:ext uri="{BB962C8B-B14F-4D97-AF65-F5344CB8AC3E}">
        <p14:creationId xmlns:p14="http://schemas.microsoft.com/office/powerpoint/2010/main" val="113567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(Formalitäten)</a:t>
            </a:r>
          </a:p>
        </p:txBody>
      </p:sp>
      <p:sp>
        <p:nvSpPr>
          <p:cNvPr id="3" name="Inhaltsplatzhalter 2"/>
          <p:cNvSpPr>
            <a:spLocks noGrp="1"/>
          </p:cNvSpPr>
          <p:nvPr>
            <p:ph idx="1"/>
          </p:nvPr>
        </p:nvSpPr>
        <p:spPr/>
        <p:txBody>
          <a:bodyPr/>
          <a:lstStyle/>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Grundsätzlich dürfen Anwärterinnen und Anwärter nicht an Fortbildungen teilnehmen. Einzige Ausnahme: Schulinterne Fortbildungen.</a:t>
            </a:r>
          </a:p>
        </p:txBody>
      </p:sp>
      <p:sp>
        <p:nvSpPr>
          <p:cNvPr id="4" name="Datumsplatzhalter 3"/>
          <p:cNvSpPr>
            <a:spLocks noGrp="1"/>
          </p:cNvSpPr>
          <p:nvPr>
            <p:ph type="dt" sz="half" idx="10"/>
          </p:nvPr>
        </p:nvSpPr>
        <p:spPr/>
        <p:txBody>
          <a:bodyPr/>
          <a:lstStyle/>
          <a:p>
            <a:fld id="{AEB8766F-9B97-4156-82F8-86F7788C5974}"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3247814"/>
            <a:ext cx="609600" cy="609600"/>
          </a:xfrm>
          <a:prstGeom prst="rect">
            <a:avLst/>
          </a:prstGeom>
        </p:spPr>
      </p:pic>
    </p:spTree>
    <p:extLst>
      <p:ext uri="{BB962C8B-B14F-4D97-AF65-F5344CB8AC3E}">
        <p14:creationId xmlns:p14="http://schemas.microsoft.com/office/powerpoint/2010/main" val="811086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(Formalitäten)</a:t>
            </a:r>
          </a:p>
        </p:txBody>
      </p:sp>
      <p:sp>
        <p:nvSpPr>
          <p:cNvPr id="3" name="Inhaltsplatzhalter 2"/>
          <p:cNvSpPr>
            <a:spLocks noGrp="1"/>
          </p:cNvSpPr>
          <p:nvPr>
            <p:ph idx="1"/>
          </p:nvPr>
        </p:nvSpPr>
        <p:spPr/>
        <p:txBody>
          <a:bodyPr/>
          <a:lstStyle/>
          <a:p>
            <a:endParaRPr lang="de-DE"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Für alle außerplanmäßigen Veranstaltungen in den Schulen (Klassenfahren, Zeugniskonferenzen im EU …) müssen die Anwärterinnen und Anwärter einen Antrag auf Dienstbefreiung im Seminar stellen. Die Schulleitung der Ausbildungsschule muss diesen Antrag gegenzeichnen.</a:t>
            </a:r>
          </a:p>
        </p:txBody>
      </p:sp>
      <p:sp>
        <p:nvSpPr>
          <p:cNvPr id="4" name="Datumsplatzhalter 3"/>
          <p:cNvSpPr>
            <a:spLocks noGrp="1"/>
          </p:cNvSpPr>
          <p:nvPr>
            <p:ph type="dt" sz="half" idx="10"/>
          </p:nvPr>
        </p:nvSpPr>
        <p:spPr/>
        <p:txBody>
          <a:bodyPr/>
          <a:lstStyle/>
          <a:p>
            <a:fld id="{AEB8766F-9B97-4156-82F8-86F7788C5974}"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900" y="2047875"/>
            <a:ext cx="609600" cy="609600"/>
          </a:xfrm>
          <a:prstGeom prst="rect">
            <a:avLst/>
          </a:prstGeom>
        </p:spPr>
      </p:pic>
    </p:spTree>
    <p:extLst>
      <p:ext uri="{BB962C8B-B14F-4D97-AF65-F5344CB8AC3E}">
        <p14:creationId xmlns:p14="http://schemas.microsoft.com/office/powerpoint/2010/main" val="1282260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Unterrichtsbesuche</a:t>
            </a:r>
            <a:r>
              <a:rPr lang="de-DE" b="1" dirty="0"/>
              <a:t> </a:t>
            </a:r>
          </a:p>
        </p:txBody>
      </p:sp>
      <p:sp>
        <p:nvSpPr>
          <p:cNvPr id="3" name="Inhaltsplatzhalter 2"/>
          <p:cNvSpPr>
            <a:spLocks noGrp="1"/>
          </p:cNvSpPr>
          <p:nvPr>
            <p:ph idx="1"/>
          </p:nvPr>
        </p:nvSpPr>
        <p:spPr/>
        <p:txBody>
          <a:bodyPr>
            <a:normAutofit/>
          </a:bodyPr>
          <a:lstStyle/>
          <a:p>
            <a:r>
              <a:rPr lang="de-DE" altLang="de-DE" b="1" dirty="0">
                <a:latin typeface="Arial" panose="020B0604020202020204" pitchFamily="34" charset="0"/>
                <a:cs typeface="Arial" panose="020B0604020202020204" pitchFamily="34" charset="0"/>
              </a:rPr>
              <a:t>Neben den jeweiligen PS- oder FS- Leitungen nehmen oft auch die betreuenden Lehrkräfte und die Schulleitungen teil.</a:t>
            </a:r>
          </a:p>
          <a:p>
            <a:endParaRPr lang="de-DE" alt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cs typeface="Arial" panose="020B0604020202020204" pitchFamily="34" charset="0"/>
              </a:rPr>
              <a:t>Die Teilnahme an Unterrichtsbesuchen ist </a:t>
            </a:r>
            <a:r>
              <a:rPr lang="de-DE" altLang="de-DE" u="sng" dirty="0">
                <a:latin typeface="Arial" panose="020B0604020202020204" pitchFamily="34" charset="0"/>
                <a:cs typeface="Arial" panose="020B0604020202020204" pitchFamily="34" charset="0"/>
              </a:rPr>
              <a:t>grundsätzlich sehr erwünscht</a:t>
            </a:r>
            <a:r>
              <a:rPr lang="de-DE" altLang="de-DE" dirty="0">
                <a:latin typeface="Arial" panose="020B0604020202020204" pitchFamily="34" charset="0"/>
                <a:cs typeface="Arial" panose="020B0604020202020204" pitchFamily="34" charset="0"/>
              </a:rPr>
              <a:t>. An gemeinsamen Unterrichtsbesuchen sollten die Fachlehrkräfte </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immer teilnehmen.</a:t>
            </a:r>
            <a:br>
              <a:rPr lang="de-DE" altLang="de-DE" dirty="0">
                <a:latin typeface="Arial" panose="020B0604020202020204" pitchFamily="34" charset="0"/>
                <a:cs typeface="Arial" panose="020B0604020202020204" pitchFamily="34" charset="0"/>
              </a:rPr>
            </a:br>
            <a:endParaRPr lang="de-DE" altLang="de-DE" dirty="0">
              <a:latin typeface="Arial" panose="020B0604020202020204" pitchFamily="34" charset="0"/>
              <a:cs typeface="Arial" panose="020B0604020202020204" pitchFamily="34" charset="0"/>
            </a:endParaRPr>
          </a:p>
          <a:p>
            <a:r>
              <a:rPr lang="de-DE" altLang="de-DE" dirty="0">
                <a:solidFill>
                  <a:schemeClr val="tx1"/>
                </a:solidFill>
                <a:latin typeface="Arial" panose="020B0604020202020204" pitchFamily="34" charset="0"/>
                <a:cs typeface="Arial" panose="020B0604020202020204" pitchFamily="34" charset="0"/>
              </a:rPr>
              <a:t>Anwärterinnen und Anwärter sollten nach jedem UB ausreichend Zeit für die Besprechung zur Verfügung haben (in der Regel etwa 1 Zeitstunde).</a:t>
            </a:r>
          </a:p>
          <a:p>
            <a:endParaRPr lang="de-DE" altLang="de-DE" dirty="0">
              <a:latin typeface="Arial" panose="020B0604020202020204" pitchFamily="34" charset="0"/>
              <a:cs typeface="Arial" panose="020B0604020202020204" pitchFamily="34" charset="0"/>
            </a:endParaRPr>
          </a:p>
          <a:p>
            <a:pPr lvl="0"/>
            <a:endParaRPr lang="de-DE" dirty="0"/>
          </a:p>
        </p:txBody>
      </p:sp>
      <p:sp>
        <p:nvSpPr>
          <p:cNvPr id="4" name="Datumsplatzhalter 3"/>
          <p:cNvSpPr>
            <a:spLocks noGrp="1"/>
          </p:cNvSpPr>
          <p:nvPr>
            <p:ph type="dt" sz="half" idx="10"/>
          </p:nvPr>
        </p:nvSpPr>
        <p:spPr/>
        <p:txBody>
          <a:bodyPr/>
          <a:lstStyle/>
          <a:p>
            <a:fld id="{AC28D1CF-2712-4F8A-AAC2-910583E8A064}"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7"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275" y="4724400"/>
            <a:ext cx="609600" cy="609600"/>
          </a:xfrm>
          <a:prstGeom prst="rect">
            <a:avLst/>
          </a:prstGeom>
        </p:spPr>
      </p:pic>
      <p:pic>
        <p:nvPicPr>
          <p:cNvPr id="8" name="Sound aufgezeich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201275" y="2370667"/>
            <a:ext cx="609600" cy="609600"/>
          </a:xfrm>
          <a:prstGeom prst="rect">
            <a:avLst/>
          </a:prstGeom>
        </p:spPr>
      </p:pic>
    </p:spTree>
    <p:extLst>
      <p:ext uri="{BB962C8B-B14F-4D97-AF65-F5344CB8AC3E}">
        <p14:creationId xmlns:p14="http://schemas.microsoft.com/office/powerpoint/2010/main" val="20700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0359" fill="hold"/>
                                        <p:tgtEl>
                                          <p:spTgt spid="7"/>
                                        </p:tgtEl>
                                      </p:cBhvr>
                                    </p:cmd>
                                  </p:childTnLst>
                                </p:cTn>
                              </p:par>
                            </p:childTnLst>
                          </p:cTn>
                        </p:par>
                      </p:childTnLst>
                    </p:cTn>
                  </p:par>
                </p:childTnLst>
              </p:cTn>
              <p:nextCondLst>
                <p:cond evt="onClick" delay="0">
                  <p:tgtEl>
                    <p:spTgt spid="7"/>
                  </p:tgtEl>
                </p:cond>
              </p:nextCondLst>
            </p:seq>
            <p:audio>
              <p:cMediaNode vol="80000">
                <p:cTn id="20" fill="hold" display="0">
                  <p:stCondLst>
                    <p:cond delay="indefinite"/>
                  </p:stCondLst>
                  <p:endCondLst>
                    <p:cond evt="onStopAudio" delay="0">
                      <p:tgtEl>
                        <p:sldTgt/>
                      </p:tgtEl>
                    </p:cond>
                  </p:endCondLst>
                </p:cTn>
                <p:tgtEl>
                  <p:spTgt spid="7"/>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4516" fill="hold"/>
                                        <p:tgtEl>
                                          <p:spTgt spid="8"/>
                                        </p:tgtEl>
                                      </p:cBhvr>
                                    </p:cmd>
                                  </p:childTnLst>
                                </p:cTn>
                              </p:par>
                            </p:childTnLst>
                          </p:cTn>
                        </p:par>
                      </p:childTnLst>
                    </p:cTn>
                  </p:par>
                </p:childTnLst>
              </p:cTn>
              <p:nextCondLst>
                <p:cond evt="onClick" delay="0">
                  <p:tgtEl>
                    <p:spTgt spid="8"/>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APVO-Lehr </a:t>
            </a:r>
            <a:r>
              <a:rPr lang="de-DE" dirty="0"/>
              <a:t>	</a:t>
            </a:r>
          </a:p>
        </p:txBody>
      </p:sp>
      <p:sp>
        <p:nvSpPr>
          <p:cNvPr id="3" name="Inhaltsplatzhalter 2"/>
          <p:cNvSpPr>
            <a:spLocks noGrp="1"/>
          </p:cNvSpPr>
          <p:nvPr>
            <p:ph idx="1"/>
          </p:nvPr>
        </p:nvSpPr>
        <p:spPr/>
        <p:txBody>
          <a:bodyPr/>
          <a:lstStyle/>
          <a:p>
            <a:pPr marL="457200" indent="-457200">
              <a:buFont typeface="+mj-lt"/>
              <a:buAutoNum type="arabicPeriod"/>
            </a:pPr>
            <a:r>
              <a:rPr lang="de-DE" dirty="0"/>
              <a:t>Die APVO Lehr ist die „</a:t>
            </a:r>
            <a:r>
              <a:rPr lang="de-DE" i="1" dirty="0"/>
              <a:t>Verordnung über die Ausbildung und Prüfung von Lehrkräften im Vorbereitungsdienst“ </a:t>
            </a:r>
            <a:r>
              <a:rPr lang="de-DE" dirty="0"/>
              <a:t>(LiVD). </a:t>
            </a:r>
          </a:p>
          <a:p>
            <a:pPr marL="457200" indent="-457200">
              <a:buFont typeface="+mj-lt"/>
              <a:buAutoNum type="arabicPeriod"/>
            </a:pPr>
            <a:r>
              <a:rPr lang="de-DE" dirty="0"/>
              <a:t>Aufgrund der Kompetenzorientierung in den Masterstudiengängen greift die APVO Lehr Kompetenzbereiche für die Ausbildung von LiVD auf:</a:t>
            </a:r>
          </a:p>
        </p:txBody>
      </p:sp>
      <p:sp>
        <p:nvSpPr>
          <p:cNvPr id="4" name="Datumsplatzhalter 3"/>
          <p:cNvSpPr>
            <a:spLocks noGrp="1"/>
          </p:cNvSpPr>
          <p:nvPr>
            <p:ph type="dt" sz="half" idx="10"/>
          </p:nvPr>
        </p:nvSpPr>
        <p:spPr/>
        <p:txBody>
          <a:bodyPr/>
          <a:lstStyle/>
          <a:p>
            <a:fld id="{5F8B5A64-C43C-4E24-8CE2-D73DABE179C2}"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3124200"/>
            <a:ext cx="609600" cy="609600"/>
          </a:xfrm>
          <a:prstGeom prst="rect">
            <a:avLst/>
          </a:prstGeom>
        </p:spPr>
      </p:pic>
    </p:spTree>
    <p:extLst>
      <p:ext uri="{BB962C8B-B14F-4D97-AF65-F5344CB8AC3E}">
        <p14:creationId xmlns:p14="http://schemas.microsoft.com/office/powerpoint/2010/main" val="170449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957"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Unterrichtsbesuche</a:t>
            </a:r>
            <a:endParaRPr lang="de-DE" dirty="0"/>
          </a:p>
        </p:txBody>
      </p:sp>
      <p:sp>
        <p:nvSpPr>
          <p:cNvPr id="3" name="Inhaltsplatzhalter 2"/>
          <p:cNvSpPr>
            <a:spLocks noGrp="1"/>
          </p:cNvSpPr>
          <p:nvPr>
            <p:ph idx="1"/>
          </p:nvPr>
        </p:nvSpPr>
        <p:spPr/>
        <p:txBody>
          <a:bodyPr/>
          <a:lstStyle/>
          <a:p>
            <a:endParaRPr lang="de-DE" altLang="de-DE" dirty="0">
              <a:solidFill>
                <a:schemeClr val="tx1"/>
              </a:solidFill>
              <a:latin typeface="Arial" panose="020B0604020202020204" pitchFamily="34" charset="0"/>
              <a:cs typeface="Arial" panose="020B0604020202020204" pitchFamily="34" charset="0"/>
            </a:endParaRPr>
          </a:p>
          <a:p>
            <a:r>
              <a:rPr lang="de-DE" altLang="de-DE" dirty="0">
                <a:solidFill>
                  <a:schemeClr val="tx1"/>
                </a:solidFill>
                <a:latin typeface="Arial" panose="020B0604020202020204" pitchFamily="34" charset="0"/>
                <a:cs typeface="Arial" panose="020B0604020202020204" pitchFamily="34" charset="0"/>
              </a:rPr>
              <a:t>Mindestens bei „Gemeinsamen Unterrichtsbesuchen“ (GUB) ist die Anwesenheit der Schulleitung erforderlich.</a:t>
            </a:r>
            <a:br>
              <a:rPr lang="de-DE" altLang="de-DE" dirty="0">
                <a:solidFill>
                  <a:schemeClr val="tx1"/>
                </a:solidFill>
                <a:latin typeface="Arial" panose="020B0604020202020204" pitchFamily="34" charset="0"/>
                <a:cs typeface="Arial" panose="020B0604020202020204" pitchFamily="34" charset="0"/>
              </a:rPr>
            </a:br>
            <a:br>
              <a:rPr lang="de-DE" altLang="de-DE" dirty="0">
                <a:solidFill>
                  <a:schemeClr val="tx1"/>
                </a:solidFill>
                <a:latin typeface="Arial" panose="020B0604020202020204" pitchFamily="34" charset="0"/>
                <a:cs typeface="Arial" panose="020B0604020202020204" pitchFamily="34" charset="0"/>
              </a:rPr>
            </a:br>
            <a:endParaRPr lang="de-DE" dirty="0"/>
          </a:p>
        </p:txBody>
      </p:sp>
      <p:sp>
        <p:nvSpPr>
          <p:cNvPr id="4" name="Datumsplatzhalter 3"/>
          <p:cNvSpPr>
            <a:spLocks noGrp="1"/>
          </p:cNvSpPr>
          <p:nvPr>
            <p:ph type="dt" sz="half" idx="10"/>
          </p:nvPr>
        </p:nvSpPr>
        <p:spPr/>
        <p:txBody>
          <a:bodyPr/>
          <a:lstStyle/>
          <a:p>
            <a:fld id="{CD131E82-4935-4323-8D19-956BA8F68D76}"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9350" y="2990850"/>
            <a:ext cx="609600" cy="609600"/>
          </a:xfrm>
          <a:prstGeom prst="rect">
            <a:avLst/>
          </a:prstGeom>
        </p:spPr>
      </p:pic>
    </p:spTree>
    <p:extLst>
      <p:ext uri="{BB962C8B-B14F-4D97-AF65-F5344CB8AC3E}">
        <p14:creationId xmlns:p14="http://schemas.microsoft.com/office/powerpoint/2010/main" val="734825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FF1A0-C813-4AD6-B05A-409D82B021A9}"/>
              </a:ext>
            </a:extLst>
          </p:cNvPr>
          <p:cNvSpPr>
            <a:spLocks noGrp="1"/>
          </p:cNvSpPr>
          <p:nvPr>
            <p:ph type="title"/>
          </p:nvPr>
        </p:nvSpPr>
        <p:spPr/>
        <p:txBody>
          <a:bodyPr/>
          <a:lstStyle/>
          <a:p>
            <a:r>
              <a:rPr lang="de-DE" dirty="0"/>
              <a:t>Unterrichtsbesuche</a:t>
            </a:r>
          </a:p>
        </p:txBody>
      </p:sp>
      <p:graphicFrame>
        <p:nvGraphicFramePr>
          <p:cNvPr id="6" name="Inhaltsplatzhalter 5">
            <a:extLst>
              <a:ext uri="{FF2B5EF4-FFF2-40B4-BE49-F238E27FC236}">
                <a16:creationId xmlns:a16="http://schemas.microsoft.com/office/drawing/2014/main" id="{B54D74C6-49B9-4244-83E5-74F272D9FBA4}"/>
              </a:ext>
            </a:extLst>
          </p:cNvPr>
          <p:cNvGraphicFramePr>
            <a:graphicFrameLocks noGrp="1"/>
          </p:cNvGraphicFramePr>
          <p:nvPr>
            <p:ph idx="1"/>
            <p:extLst>
              <p:ext uri="{D42A27DB-BD31-4B8C-83A1-F6EECF244321}">
                <p14:modId xmlns:p14="http://schemas.microsoft.com/office/powerpoint/2010/main" val="2831254458"/>
              </p:ext>
            </p:extLst>
          </p:nvPr>
        </p:nvGraphicFramePr>
        <p:xfrm>
          <a:off x="4553417" y="3045242"/>
          <a:ext cx="5741987" cy="3094038"/>
        </p:xfrm>
        <a:graphic>
          <a:graphicData uri="http://schemas.openxmlformats.org/drawingml/2006/table">
            <a:tbl>
              <a:tblPr firstRow="1" firstCol="1" bandRow="1">
                <a:tableStyleId>{5C22544A-7EE6-4342-B048-85BDC9FD1C3A}</a:tableStyleId>
              </a:tblPr>
              <a:tblGrid>
                <a:gridCol w="977265">
                  <a:extLst>
                    <a:ext uri="{9D8B030D-6E8A-4147-A177-3AD203B41FA5}">
                      <a16:colId xmlns:a16="http://schemas.microsoft.com/office/drawing/2014/main" val="3203997873"/>
                    </a:ext>
                  </a:extLst>
                </a:gridCol>
                <a:gridCol w="1254760">
                  <a:extLst>
                    <a:ext uri="{9D8B030D-6E8A-4147-A177-3AD203B41FA5}">
                      <a16:colId xmlns:a16="http://schemas.microsoft.com/office/drawing/2014/main" val="1165962362"/>
                    </a:ext>
                  </a:extLst>
                </a:gridCol>
                <a:gridCol w="1073785">
                  <a:extLst>
                    <a:ext uri="{9D8B030D-6E8A-4147-A177-3AD203B41FA5}">
                      <a16:colId xmlns:a16="http://schemas.microsoft.com/office/drawing/2014/main" val="193147934"/>
                    </a:ext>
                  </a:extLst>
                </a:gridCol>
                <a:gridCol w="1090930">
                  <a:extLst>
                    <a:ext uri="{9D8B030D-6E8A-4147-A177-3AD203B41FA5}">
                      <a16:colId xmlns:a16="http://schemas.microsoft.com/office/drawing/2014/main" val="1507263118"/>
                    </a:ext>
                  </a:extLst>
                </a:gridCol>
                <a:gridCol w="1345247">
                  <a:extLst>
                    <a:ext uri="{9D8B030D-6E8A-4147-A177-3AD203B41FA5}">
                      <a16:colId xmlns:a16="http://schemas.microsoft.com/office/drawing/2014/main" val="3276357907"/>
                    </a:ext>
                  </a:extLst>
                </a:gridCol>
              </a:tblGrid>
              <a:tr h="0">
                <a:tc>
                  <a:txBody>
                    <a:bodyPr/>
                    <a:lstStyle/>
                    <a:p>
                      <a:pPr>
                        <a:lnSpc>
                          <a:spcPct val="107000"/>
                        </a:lnSpc>
                        <a:spcAft>
                          <a:spcPts val="0"/>
                        </a:spcAft>
                      </a:pPr>
                      <a:r>
                        <a:rPr lang="de-DE" sz="1100" dirty="0">
                          <a:effectLst/>
                        </a:rPr>
                        <a:t>Besuch</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Besuchsform</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Fach 1 (6 UB)</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Fach 2 (6 UB)</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Pädagogik (7 UB)</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1327712"/>
                  </a:ext>
                </a:extLst>
              </a:tr>
              <a:tr h="0">
                <a:tc>
                  <a:txBody>
                    <a:bodyPr/>
                    <a:lstStyle/>
                    <a:p>
                      <a:pPr>
                        <a:lnSpc>
                          <a:spcPct val="107000"/>
                        </a:lnSpc>
                        <a:spcAft>
                          <a:spcPts val="0"/>
                        </a:spcAft>
                      </a:pPr>
                      <a:r>
                        <a:rPr lang="de-DE" sz="1100" dirty="0">
                          <a:effectLst/>
                        </a:rPr>
                        <a:t>1</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422975"/>
                  </a:ext>
                </a:extLst>
              </a:tr>
              <a:tr h="0">
                <a:tc>
                  <a:txBody>
                    <a:bodyPr/>
                    <a:lstStyle/>
                    <a:p>
                      <a:pPr>
                        <a:lnSpc>
                          <a:spcPct val="107000"/>
                        </a:lnSpc>
                        <a:spcAft>
                          <a:spcPts val="0"/>
                        </a:spcAft>
                      </a:pPr>
                      <a:r>
                        <a:rPr lang="de-DE" sz="1100" dirty="0">
                          <a:effectLst/>
                        </a:rPr>
                        <a:t>2</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6898118"/>
                  </a:ext>
                </a:extLst>
              </a:tr>
              <a:tr h="0">
                <a:tc>
                  <a:txBody>
                    <a:bodyPr/>
                    <a:lstStyle/>
                    <a:p>
                      <a:pPr>
                        <a:lnSpc>
                          <a:spcPct val="107000"/>
                        </a:lnSpc>
                        <a:spcAft>
                          <a:spcPts val="0"/>
                        </a:spcAft>
                      </a:pPr>
                      <a:r>
                        <a:rPr lang="de-DE" sz="1100">
                          <a:effectLst/>
                        </a:rPr>
                        <a:t>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Einzelbesuch</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523180"/>
                  </a:ext>
                </a:extLst>
              </a:tr>
              <a:tr h="0">
                <a:tc>
                  <a:txBody>
                    <a:bodyPr/>
                    <a:lstStyle/>
                    <a:p>
                      <a:pPr>
                        <a:lnSpc>
                          <a:spcPct val="107000"/>
                        </a:lnSpc>
                        <a:spcAft>
                          <a:spcPts val="0"/>
                        </a:spcAft>
                      </a:pPr>
                      <a:r>
                        <a:rPr lang="de-DE" sz="1100">
                          <a:effectLst/>
                        </a:rPr>
                        <a:t>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1873573"/>
                  </a:ext>
                </a:extLst>
              </a:tr>
              <a:tr h="0">
                <a:tc>
                  <a:txBody>
                    <a:bodyPr/>
                    <a:lstStyle/>
                    <a:p>
                      <a:pPr>
                        <a:lnSpc>
                          <a:spcPct val="107000"/>
                        </a:lnSpc>
                        <a:spcAft>
                          <a:spcPts val="0"/>
                        </a:spcAft>
                      </a:pPr>
                      <a:r>
                        <a:rPr lang="de-DE" sz="1100">
                          <a:effectLst/>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2666108"/>
                  </a:ext>
                </a:extLst>
              </a:tr>
              <a:tr h="0">
                <a:tc>
                  <a:txBody>
                    <a:bodyPr/>
                    <a:lstStyle/>
                    <a:p>
                      <a:pPr>
                        <a:lnSpc>
                          <a:spcPct val="107000"/>
                        </a:lnSpc>
                        <a:spcAft>
                          <a:spcPts val="0"/>
                        </a:spcAft>
                      </a:pPr>
                      <a:r>
                        <a:rPr lang="de-DE" sz="1100">
                          <a:effectLst/>
                        </a:rPr>
                        <a:t>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372824"/>
                  </a:ext>
                </a:extLst>
              </a:tr>
              <a:tr h="0">
                <a:tc>
                  <a:txBody>
                    <a:bodyPr/>
                    <a:lstStyle/>
                    <a:p>
                      <a:pPr>
                        <a:lnSpc>
                          <a:spcPct val="107000"/>
                        </a:lnSpc>
                        <a:spcAft>
                          <a:spcPts val="0"/>
                        </a:spcAft>
                      </a:pPr>
                      <a:r>
                        <a:rPr lang="de-DE" sz="1100" dirty="0">
                          <a:effectLst/>
                        </a:rPr>
                        <a:t>7</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6029449"/>
                  </a:ext>
                </a:extLst>
              </a:tr>
              <a:tr h="0">
                <a:tc>
                  <a:txBody>
                    <a:bodyPr/>
                    <a:lstStyle/>
                    <a:p>
                      <a:pPr>
                        <a:lnSpc>
                          <a:spcPct val="107000"/>
                        </a:lnSpc>
                        <a:spcAft>
                          <a:spcPts val="0"/>
                        </a:spcAft>
                      </a:pPr>
                      <a:r>
                        <a:rPr lang="de-DE" sz="1100">
                          <a:effectLst/>
                        </a:rPr>
                        <a:t>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5897008"/>
                  </a:ext>
                </a:extLst>
              </a:tr>
              <a:tr h="0">
                <a:tc>
                  <a:txBody>
                    <a:bodyPr/>
                    <a:lstStyle/>
                    <a:p>
                      <a:pPr>
                        <a:lnSpc>
                          <a:spcPct val="107000"/>
                        </a:lnSpc>
                        <a:spcAft>
                          <a:spcPts val="0"/>
                        </a:spcAft>
                      </a:pPr>
                      <a:r>
                        <a:rPr lang="de-DE" sz="1100">
                          <a:effectLst/>
                        </a:rPr>
                        <a:t>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8115260"/>
                  </a:ext>
                </a:extLst>
              </a:tr>
              <a:tr h="0">
                <a:tc>
                  <a:txBody>
                    <a:bodyPr/>
                    <a:lstStyle/>
                    <a:p>
                      <a:pPr>
                        <a:lnSpc>
                          <a:spcPct val="107000"/>
                        </a:lnSpc>
                        <a:spcAft>
                          <a:spcPts val="0"/>
                        </a:spcAft>
                      </a:pPr>
                      <a:r>
                        <a:rPr lang="de-DE" sz="1100">
                          <a:effectLst/>
                        </a:rPr>
                        <a:t>10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Einzelbesuch</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9529777"/>
                  </a:ext>
                </a:extLst>
              </a:tr>
              <a:tr h="0">
                <a:tc>
                  <a:txBody>
                    <a:bodyPr/>
                    <a:lstStyle/>
                    <a:p>
                      <a:pPr>
                        <a:lnSpc>
                          <a:spcPct val="107000"/>
                        </a:lnSpc>
                        <a:spcAft>
                          <a:spcPts val="0"/>
                        </a:spcAft>
                      </a:pPr>
                      <a:r>
                        <a:rPr lang="de-DE" sz="1100">
                          <a:effectLst/>
                        </a:rPr>
                        <a:t>11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Kollegiales Coaching</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x</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3037245"/>
                  </a:ext>
                </a:extLst>
              </a:tr>
              <a:tr h="0">
                <a:tc>
                  <a:txBody>
                    <a:bodyPr/>
                    <a:lstStyle/>
                    <a:p>
                      <a:pPr>
                        <a:lnSpc>
                          <a:spcPct val="107000"/>
                        </a:lnSpc>
                        <a:spcAft>
                          <a:spcPts val="0"/>
                        </a:spcAft>
                      </a:pPr>
                      <a:r>
                        <a:rPr lang="de-DE" sz="1100">
                          <a:effectLst/>
                        </a:rPr>
                        <a:t>12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Kombi</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7249337"/>
                  </a:ext>
                </a:extLst>
              </a:tr>
              <a:tr h="0">
                <a:tc>
                  <a:txBody>
                    <a:bodyPr/>
                    <a:lstStyle/>
                    <a:p>
                      <a:pPr>
                        <a:lnSpc>
                          <a:spcPct val="107000"/>
                        </a:lnSpc>
                        <a:spcAft>
                          <a:spcPts val="0"/>
                        </a:spcAft>
                      </a:pPr>
                      <a:r>
                        <a:rPr lang="de-DE" sz="1100">
                          <a:effectLst/>
                        </a:rPr>
                        <a:t>13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GUB 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5119839"/>
                  </a:ext>
                </a:extLst>
              </a:tr>
              <a:tr h="0">
                <a:tc>
                  <a:txBody>
                    <a:bodyPr/>
                    <a:lstStyle/>
                    <a:p>
                      <a:pPr>
                        <a:lnSpc>
                          <a:spcPct val="107000"/>
                        </a:lnSpc>
                        <a:spcAft>
                          <a:spcPts val="0"/>
                        </a:spcAft>
                      </a:pPr>
                      <a:r>
                        <a:rPr lang="de-DE" sz="1100">
                          <a:effectLst/>
                        </a:rPr>
                        <a:t>14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GUB 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7686465"/>
                  </a:ext>
                </a:extLst>
              </a:tr>
              <a:tr h="0">
                <a:tc>
                  <a:txBody>
                    <a:bodyPr/>
                    <a:lstStyle/>
                    <a:p>
                      <a:pPr>
                        <a:lnSpc>
                          <a:spcPct val="107000"/>
                        </a:lnSpc>
                        <a:spcAft>
                          <a:spcPts val="0"/>
                        </a:spcAft>
                      </a:pPr>
                      <a:r>
                        <a:rPr lang="de-DE" sz="1100">
                          <a:effectLst/>
                        </a:rPr>
                        <a:t>15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GUB 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x?</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x</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063862"/>
                  </a:ext>
                </a:extLst>
              </a:tr>
              <a:tr h="0">
                <a:tc>
                  <a:txBody>
                    <a:bodyPr/>
                    <a:lstStyle/>
                    <a:p>
                      <a:pPr>
                        <a:lnSpc>
                          <a:spcPct val="107000"/>
                        </a:lnSpc>
                        <a:spcAft>
                          <a:spcPts val="0"/>
                        </a:spcAft>
                      </a:pPr>
                      <a:r>
                        <a:rPr lang="de-DE" sz="1100">
                          <a:effectLst/>
                        </a:rPr>
                        <a:t>16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a:effectLst/>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100" dirty="0">
                          <a:effectLst/>
                        </a:rPr>
                        <a:t>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4295820"/>
                  </a:ext>
                </a:extLst>
              </a:tr>
            </a:tbl>
          </a:graphicData>
        </a:graphic>
      </p:graphicFrame>
      <p:sp>
        <p:nvSpPr>
          <p:cNvPr id="4" name="Datumsplatzhalter 3">
            <a:extLst>
              <a:ext uri="{FF2B5EF4-FFF2-40B4-BE49-F238E27FC236}">
                <a16:creationId xmlns:a16="http://schemas.microsoft.com/office/drawing/2014/main" id="{19EA974A-ED6E-4D56-BC98-43164C7A610D}"/>
              </a:ext>
            </a:extLst>
          </p:cNvPr>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a:extLst>
              <a:ext uri="{FF2B5EF4-FFF2-40B4-BE49-F238E27FC236}">
                <a16:creationId xmlns:a16="http://schemas.microsoft.com/office/drawing/2014/main" id="{44068667-01FB-4D5C-BE7C-0A84D9CAD6D0}"/>
              </a:ext>
            </a:extLst>
          </p:cNvPr>
          <p:cNvSpPr>
            <a:spLocks noGrp="1"/>
          </p:cNvSpPr>
          <p:nvPr>
            <p:ph type="ftr" sz="quarter" idx="11"/>
          </p:nvPr>
        </p:nvSpPr>
        <p:spPr/>
        <p:txBody>
          <a:bodyPr/>
          <a:lstStyle/>
          <a:p>
            <a:r>
              <a:rPr lang="de-DE"/>
              <a:t>Studienseminar Aurich für das Lehramt an Grund - Haupt - und Realschulen</a:t>
            </a:r>
            <a:endParaRPr lang="en-US" dirty="0"/>
          </a:p>
        </p:txBody>
      </p:sp>
      <p:sp>
        <p:nvSpPr>
          <p:cNvPr id="8" name="Rechteck 7">
            <a:extLst>
              <a:ext uri="{FF2B5EF4-FFF2-40B4-BE49-F238E27FC236}">
                <a16:creationId xmlns:a16="http://schemas.microsoft.com/office/drawing/2014/main" id="{2EAC8762-249C-47EB-84D6-A69C3A29EF7E}"/>
              </a:ext>
            </a:extLst>
          </p:cNvPr>
          <p:cNvSpPr/>
          <p:nvPr/>
        </p:nvSpPr>
        <p:spPr>
          <a:xfrm>
            <a:off x="905435" y="1737360"/>
            <a:ext cx="6096000" cy="1477328"/>
          </a:xfrm>
          <a:prstGeom prst="rect">
            <a:avLst/>
          </a:prstGeom>
        </p:spPr>
        <p:txBody>
          <a:bodyPr>
            <a:spAutoFit/>
          </a:bodyPr>
          <a:lstStyle/>
          <a:p>
            <a:pPr lvl="0" defTabSz="914400" eaLnBrk="0" fontAlgn="base" hangingPunct="0">
              <a:spcBef>
                <a:spcPct val="0"/>
              </a:spcBef>
              <a:spcAft>
                <a:spcPct val="0"/>
              </a:spcAft>
            </a:pPr>
            <a:r>
              <a:rPr lang="de-DE" altLang="de-DE" b="1" dirty="0">
                <a:latin typeface="Arial" panose="020B0604020202020204" pitchFamily="34" charset="0"/>
                <a:ea typeface="Calibri" panose="020F0502020204030204" pitchFamily="34" charset="0"/>
                <a:cs typeface="Arial" panose="020B0604020202020204" pitchFamily="34" charset="0"/>
              </a:rPr>
              <a:t>Regelung Aurich:</a:t>
            </a:r>
            <a:endParaRPr lang="de-DE" altLang="de-DE" sz="1100" dirty="0"/>
          </a:p>
          <a:p>
            <a:pPr lvl="0" defTabSz="914400" eaLnBrk="0" fontAlgn="base" hangingPunct="0">
              <a:spcBef>
                <a:spcPct val="0"/>
              </a:spcBef>
              <a:spcAft>
                <a:spcPct val="0"/>
              </a:spcAft>
            </a:pPr>
            <a:r>
              <a:rPr lang="de-DE" altLang="de-DE" dirty="0">
                <a:latin typeface="Arial" panose="020B0604020202020204" pitchFamily="34" charset="0"/>
                <a:ea typeface="Calibri" panose="020F0502020204030204" pitchFamily="34" charset="0"/>
                <a:cs typeface="Arial" panose="020B0604020202020204" pitchFamily="34" charset="0"/>
              </a:rPr>
              <a:t>15 Unterrichtsbesuche inklusive drei GUB, einem Kombibesuch und einem kollegialem Coaching (s. Tabelle). Es k</a:t>
            </a:r>
            <a:r>
              <a:rPr lang="de-DE" altLang="de-DE" dirty="0">
                <a:latin typeface="Calibri" panose="020F0502020204030204" pitchFamily="34" charset="0"/>
                <a:ea typeface="Calibri" panose="020F0502020204030204" pitchFamily="34" charset="0"/>
                <a:cs typeface="Arial" panose="020B0604020202020204" pitchFamily="34" charset="0"/>
              </a:rPr>
              <a:t>ö</a:t>
            </a:r>
            <a:r>
              <a:rPr lang="de-DE" altLang="de-DE" dirty="0">
                <a:latin typeface="Arial" panose="020B0604020202020204" pitchFamily="34" charset="0"/>
                <a:ea typeface="Calibri" panose="020F0502020204030204" pitchFamily="34" charset="0"/>
                <a:cs typeface="Arial" panose="020B0604020202020204" pitchFamily="34" charset="0"/>
              </a:rPr>
              <a:t>nnen bis zu vier weitere Besuche durch die </a:t>
            </a:r>
            <a:r>
              <a:rPr lang="de-DE" altLang="de-DE" dirty="0" err="1">
                <a:latin typeface="Arial" panose="020B0604020202020204" pitchFamily="34" charset="0"/>
                <a:ea typeface="Calibri" panose="020F0502020204030204" pitchFamily="34" charset="0"/>
                <a:cs typeface="Arial" panose="020B0604020202020204" pitchFamily="34" charset="0"/>
              </a:rPr>
              <a:t>LiVD</a:t>
            </a:r>
            <a:r>
              <a:rPr lang="de-DE" altLang="de-DE" dirty="0">
                <a:latin typeface="Arial" panose="020B0604020202020204" pitchFamily="34" charset="0"/>
                <a:ea typeface="Calibri" panose="020F0502020204030204" pitchFamily="34" charset="0"/>
                <a:cs typeface="Arial" panose="020B0604020202020204" pitchFamily="34" charset="0"/>
              </a:rPr>
              <a:t> eingefordert werden.</a:t>
            </a:r>
            <a:endParaRPr lang="de-DE" altLang="de-DE" sz="1100" dirty="0"/>
          </a:p>
        </p:txBody>
      </p:sp>
      <p:pic>
        <p:nvPicPr>
          <p:cNvPr id="9" name="Sound aufgezeichnet">
            <a:hlinkClick r:id="" action="ppaction://media"/>
            <a:extLst>
              <a:ext uri="{FF2B5EF4-FFF2-40B4-BE49-F238E27FC236}">
                <a16:creationId xmlns:a16="http://schemas.microsoft.com/office/drawing/2014/main" id="{65021EF1-C542-40F8-B238-2E756D37BF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3977" y="2001348"/>
            <a:ext cx="609600" cy="609600"/>
          </a:xfrm>
          <a:prstGeom prst="rect">
            <a:avLst/>
          </a:prstGeom>
        </p:spPr>
      </p:pic>
    </p:spTree>
    <p:extLst>
      <p:ext uri="{BB962C8B-B14F-4D97-AF65-F5344CB8AC3E}">
        <p14:creationId xmlns:p14="http://schemas.microsoft.com/office/powerpoint/2010/main" val="8095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Bewertung der LiVD</a:t>
            </a:r>
          </a:p>
        </p:txBody>
      </p:sp>
      <p:sp>
        <p:nvSpPr>
          <p:cNvPr id="3" name="Inhaltsplatzhalter 2"/>
          <p:cNvSpPr>
            <a:spLocks noGrp="1"/>
          </p:cNvSpPr>
          <p:nvPr>
            <p:ph idx="1"/>
          </p:nvPr>
        </p:nvSpPr>
        <p:spPr/>
        <p:txBody>
          <a:bodyPr>
            <a:normAutofit fontScale="92500" lnSpcReduction="10000"/>
          </a:bodyPr>
          <a:lstStyle/>
          <a:p>
            <a:pPr>
              <a:lnSpc>
                <a:spcPct val="110000"/>
              </a:lnSpc>
              <a:spcBef>
                <a:spcPct val="0"/>
              </a:spcBef>
              <a:buClrTx/>
              <a:buNone/>
            </a:pPr>
            <a:r>
              <a:rPr lang="de-DE" altLang="de-DE" dirty="0">
                <a:solidFill>
                  <a:schemeClr val="tx1"/>
                </a:solidFill>
                <a:latin typeface="Arial" panose="020B0604020202020204" pitchFamily="34" charset="0"/>
                <a:cs typeface="Arial" panose="020B0604020202020204" pitchFamily="34" charset="0"/>
              </a:rPr>
              <a:t>Bewertung durch die Schulleitung (DB zu §10)</a:t>
            </a:r>
          </a:p>
          <a:p>
            <a:pPr>
              <a:lnSpc>
                <a:spcPct val="110000"/>
              </a:lnSpc>
              <a:spcBef>
                <a:spcPct val="0"/>
              </a:spcBef>
              <a:buClrTx/>
              <a:buNone/>
            </a:pPr>
            <a:r>
              <a:rPr lang="de-DE" altLang="de-DE" dirty="0">
                <a:solidFill>
                  <a:schemeClr val="tx1"/>
                </a:solidFill>
                <a:latin typeface="Arial" panose="020B0604020202020204" pitchFamily="34" charset="0"/>
                <a:cs typeface="Arial" panose="020B0604020202020204" pitchFamily="34" charset="0"/>
              </a:rPr>
              <a:t>am Ende des 14. Ausbildungsmonats:</a:t>
            </a:r>
          </a:p>
          <a:p>
            <a:pPr>
              <a:lnSpc>
                <a:spcPct val="110000"/>
              </a:lnSpc>
              <a:spcBef>
                <a:spcPct val="0"/>
              </a:spcBef>
              <a:buClrTx/>
              <a:buNone/>
            </a:pPr>
            <a:endParaRPr lang="de-DE" altLang="de-DE" dirty="0">
              <a:solidFill>
                <a:schemeClr val="tx1"/>
              </a:solidFill>
              <a:latin typeface="Arial" panose="020B0604020202020204" pitchFamily="34" charset="0"/>
              <a:cs typeface="Arial" panose="020B0604020202020204" pitchFamily="34" charset="0"/>
            </a:endParaRPr>
          </a:p>
          <a:p>
            <a:pPr>
              <a:lnSpc>
                <a:spcPct val="110000"/>
              </a:lnSpc>
              <a:spcBef>
                <a:spcPct val="0"/>
              </a:spcBef>
              <a:buClrTx/>
              <a:buNone/>
            </a:pPr>
            <a:r>
              <a:rPr lang="de-DE" altLang="de-DE" dirty="0">
                <a:solidFill>
                  <a:schemeClr val="tx1"/>
                </a:solidFill>
                <a:latin typeface="Arial" panose="020B0604020202020204" pitchFamily="34" charset="0"/>
                <a:cs typeface="Arial" panose="020B0604020202020204" pitchFamily="34" charset="0"/>
              </a:rPr>
              <a:t> Die Note der Schulleiterin oder des Schulleiters bezieht sich nur auf Aussagen zur schulischen Arbeit der Lehrkraft im Vorbereitungsdienst, insbesondere auf die Mitarbeit in Konferenzen, Umgang mit Schülerinnen und Schülern, Teamfähigkeit, Zusammenarbeit mit den Erziehungsberechtigten und ggf. auf außerunterrichtliche Aktivitäten und Engagement in Schulprojekten im Rahmen der Eigenverantwortlichkeit der Schule. Die Schulleiterin oder der Schulleiter kann bei der Notenfindung die ständige Vertreterin oder den ständigen Vertreter …einbeziehen… . Die Note der Schulleitung fließt zu 1/4 in die Vornote der LIVD ein.</a:t>
            </a:r>
          </a:p>
          <a:p>
            <a:pPr>
              <a:lnSpc>
                <a:spcPct val="110000"/>
              </a:lnSpc>
              <a:spcBef>
                <a:spcPct val="0"/>
              </a:spcBef>
              <a:buClrTx/>
              <a:buNone/>
            </a:pPr>
            <a:endParaRPr lang="de-DE" altLang="de-DE" dirty="0">
              <a:solidFill>
                <a:schemeClr val="tx1"/>
              </a:solidFill>
              <a:latin typeface="Arial" panose="020B0604020202020204" pitchFamily="34" charset="0"/>
              <a:cs typeface="Arial" panose="020B0604020202020204" pitchFamily="34" charset="0"/>
            </a:endParaRPr>
          </a:p>
          <a:p>
            <a:pPr>
              <a:lnSpc>
                <a:spcPct val="110000"/>
              </a:lnSpc>
              <a:spcBef>
                <a:spcPct val="0"/>
              </a:spcBef>
              <a:buClrTx/>
              <a:buNone/>
            </a:pPr>
            <a:r>
              <a:rPr lang="de-DE" altLang="de-DE" dirty="0">
                <a:solidFill>
                  <a:schemeClr val="tx1"/>
                </a:solidFill>
                <a:latin typeface="Arial" panose="020B0604020202020204" pitchFamily="34" charset="0"/>
                <a:cs typeface="Arial" panose="020B0604020202020204" pitchFamily="34" charset="0"/>
              </a:rPr>
              <a:t>(Informationen und Vorlagen finden Sie auf unserer Homepage </a:t>
            </a:r>
            <a:r>
              <a:rPr lang="de-DE" altLang="de-DE" dirty="0">
                <a:solidFill>
                  <a:schemeClr val="tx1"/>
                </a:solidFill>
                <a:latin typeface="Arial" panose="020B0604020202020204" pitchFamily="34" charset="0"/>
                <a:cs typeface="Arial" panose="020B0604020202020204" pitchFamily="34" charset="0"/>
                <a:hlinkClick r:id="rId3"/>
              </a:rPr>
              <a:t>www.studienseminar-aurich.de</a:t>
            </a:r>
            <a:r>
              <a:rPr lang="de-DE" altLang="de-DE" dirty="0">
                <a:solidFill>
                  <a:schemeClr val="tx1"/>
                </a:solidFill>
                <a:latin typeface="Arial" panose="020B0604020202020204" pitchFamily="34" charset="0"/>
                <a:cs typeface="Arial" panose="020B0604020202020204" pitchFamily="34" charset="0"/>
              </a:rPr>
              <a:t>)</a:t>
            </a:r>
          </a:p>
          <a:p>
            <a:endParaRPr lang="de-DE" dirty="0"/>
          </a:p>
        </p:txBody>
      </p:sp>
      <p:sp>
        <p:nvSpPr>
          <p:cNvPr id="4" name="Datumsplatzhalter 3"/>
          <p:cNvSpPr>
            <a:spLocks noGrp="1"/>
          </p:cNvSpPr>
          <p:nvPr>
            <p:ph type="dt" sz="half" idx="10"/>
          </p:nvPr>
        </p:nvSpPr>
        <p:spPr/>
        <p:txBody>
          <a:bodyPr/>
          <a:lstStyle/>
          <a:p>
            <a:fld id="{060DEFAB-CEE9-4858-92AB-AFEA3E1FE76B}"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spTree>
    <p:extLst>
      <p:ext uri="{BB962C8B-B14F-4D97-AF65-F5344CB8AC3E}">
        <p14:creationId xmlns:p14="http://schemas.microsoft.com/office/powerpoint/2010/main" val="20062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Prüfung (regulär)</a:t>
            </a:r>
          </a:p>
        </p:txBody>
      </p:sp>
      <p:sp>
        <p:nvSpPr>
          <p:cNvPr id="3" name="Inhaltsplatzhalter 2"/>
          <p:cNvSpPr>
            <a:spLocks noGrp="1"/>
          </p:cNvSpPr>
          <p:nvPr>
            <p:ph idx="1"/>
          </p:nvPr>
        </p:nvSpPr>
        <p:spPr/>
        <p:txBody>
          <a:bodyPr>
            <a:normAutofit lnSpcReduction="10000"/>
          </a:bodyPr>
          <a:lstStyle/>
          <a:p>
            <a:r>
              <a:rPr lang="de-DE" altLang="de-DE" dirty="0">
                <a:solidFill>
                  <a:schemeClr val="tx1"/>
                </a:solidFill>
                <a:latin typeface="Arial" panose="020B0604020202020204" pitchFamily="34" charset="0"/>
                <a:cs typeface="Arial" panose="020B0604020202020204" pitchFamily="34" charset="0"/>
              </a:rPr>
              <a:t>Den </a:t>
            </a:r>
            <a:r>
              <a:rPr lang="de-DE" altLang="de-DE" u="sng" dirty="0">
                <a:solidFill>
                  <a:schemeClr val="tx1"/>
                </a:solidFill>
                <a:latin typeface="Arial" panose="020B0604020202020204" pitchFamily="34" charset="0"/>
                <a:cs typeface="Arial" panose="020B0604020202020204" pitchFamily="34" charset="0"/>
              </a:rPr>
              <a:t>Vorsitz</a:t>
            </a:r>
            <a:r>
              <a:rPr lang="de-DE" altLang="de-DE" dirty="0">
                <a:solidFill>
                  <a:schemeClr val="tx1"/>
                </a:solidFill>
                <a:latin typeface="Arial" panose="020B0604020202020204" pitchFamily="34" charset="0"/>
                <a:cs typeface="Arial" panose="020B0604020202020204" pitchFamily="34" charset="0"/>
              </a:rPr>
              <a:t> hat in der Regel die </a:t>
            </a:r>
            <a:r>
              <a:rPr lang="de-DE" altLang="de-DE" b="1" dirty="0">
                <a:solidFill>
                  <a:schemeClr val="tx1"/>
                </a:solidFill>
                <a:latin typeface="Arial" panose="020B0604020202020204" pitchFamily="34" charset="0"/>
                <a:cs typeface="Arial" panose="020B0604020202020204" pitchFamily="34" charset="0"/>
              </a:rPr>
              <a:t>Leiterin oder der Leiter des Pädagogischen Seminars</a:t>
            </a:r>
            <a:r>
              <a:rPr lang="de-DE" altLang="de-DE" dirty="0">
                <a:solidFill>
                  <a:schemeClr val="tx1"/>
                </a:solidFill>
                <a:latin typeface="Arial" panose="020B0604020202020204" pitchFamily="34" charset="0"/>
                <a:cs typeface="Arial" panose="020B0604020202020204" pitchFamily="34" charset="0"/>
              </a:rPr>
              <a:t>.</a:t>
            </a:r>
          </a:p>
          <a:p>
            <a:endParaRPr lang="de-DE" altLang="de-DE" dirty="0">
              <a:solidFill>
                <a:schemeClr val="tx1"/>
              </a:solidFill>
              <a:latin typeface="Arial" panose="020B0604020202020204" pitchFamily="34" charset="0"/>
              <a:cs typeface="Arial" panose="020B0604020202020204" pitchFamily="34" charset="0"/>
            </a:endParaRPr>
          </a:p>
          <a:p>
            <a:r>
              <a:rPr lang="de-DE" altLang="de-DE" dirty="0">
                <a:solidFill>
                  <a:schemeClr val="tx1"/>
                </a:solidFill>
                <a:latin typeface="Arial" panose="020B0604020202020204" pitchFamily="34" charset="0"/>
                <a:cs typeface="Arial" panose="020B0604020202020204" pitchFamily="34" charset="0"/>
              </a:rPr>
              <a:t>Der Schule obliegt die räumliche Organisation. </a:t>
            </a:r>
          </a:p>
          <a:p>
            <a:endParaRPr lang="de-DE" altLang="de-DE" dirty="0">
              <a:solidFill>
                <a:schemeClr val="tx1"/>
              </a:solidFill>
              <a:latin typeface="Arial" panose="020B0604020202020204" pitchFamily="34" charset="0"/>
              <a:cs typeface="Arial" panose="020B0604020202020204" pitchFamily="34" charset="0"/>
            </a:endParaRPr>
          </a:p>
          <a:p>
            <a:r>
              <a:rPr lang="de-DE" altLang="de-DE" dirty="0">
                <a:solidFill>
                  <a:schemeClr val="tx1"/>
                </a:solidFill>
                <a:latin typeface="Arial" panose="020B0604020202020204" pitchFamily="34" charset="0"/>
                <a:cs typeface="Arial" panose="020B0604020202020204" pitchFamily="34" charset="0"/>
              </a:rPr>
              <a:t>Die Fachlehrkräfte dürfen dem Prüfungsunterricht beiwohnen, wenn es sich um </a:t>
            </a:r>
            <a:r>
              <a:rPr lang="de-DE" altLang="de-DE" b="1" dirty="0">
                <a:solidFill>
                  <a:schemeClr val="tx1"/>
                </a:solidFill>
                <a:latin typeface="Arial" panose="020B0604020202020204" pitchFamily="34" charset="0"/>
                <a:cs typeface="Arial" panose="020B0604020202020204" pitchFamily="34" charset="0"/>
              </a:rPr>
              <a:t>betreuten Unterricht </a:t>
            </a:r>
            <a:r>
              <a:rPr lang="de-DE" altLang="de-DE" dirty="0">
                <a:solidFill>
                  <a:schemeClr val="tx1"/>
                </a:solidFill>
                <a:latin typeface="Arial" panose="020B0604020202020204" pitchFamily="34" charset="0"/>
                <a:cs typeface="Arial" panose="020B0604020202020204" pitchFamily="34" charset="0"/>
              </a:rPr>
              <a:t>(BU = mindesten 50% des Unterrichts in einer Lerngruppe) handelt. Sie geben im Anschluss an den Unterricht eine </a:t>
            </a:r>
            <a:r>
              <a:rPr lang="de-DE" altLang="de-DE" u="sng" dirty="0">
                <a:solidFill>
                  <a:schemeClr val="tx1"/>
                </a:solidFill>
                <a:latin typeface="Arial" panose="020B0604020202020204" pitchFamily="34" charset="0"/>
                <a:cs typeface="Arial" panose="020B0604020202020204" pitchFamily="34" charset="0"/>
              </a:rPr>
              <a:t>Stellungnahme zur Klasse</a:t>
            </a:r>
            <a:r>
              <a:rPr lang="de-DE" altLang="de-DE" dirty="0">
                <a:solidFill>
                  <a:schemeClr val="tx1"/>
                </a:solidFill>
                <a:latin typeface="Arial" panose="020B0604020202020204" pitchFamily="34" charset="0"/>
                <a:cs typeface="Arial" panose="020B0604020202020204" pitchFamily="34" charset="0"/>
              </a:rPr>
              <a:t> ab.</a:t>
            </a:r>
          </a:p>
          <a:p>
            <a:endParaRPr lang="de-DE" altLang="de-DE" dirty="0">
              <a:solidFill>
                <a:schemeClr val="tx1"/>
              </a:solidFill>
              <a:latin typeface="Arial" panose="020B0604020202020204" pitchFamily="34" charset="0"/>
              <a:cs typeface="Arial" panose="020B0604020202020204" pitchFamily="34" charset="0"/>
            </a:endParaRPr>
          </a:p>
          <a:p>
            <a:r>
              <a:rPr lang="de-DE" altLang="de-DE" dirty="0">
                <a:solidFill>
                  <a:schemeClr val="tx1"/>
                </a:solidFill>
                <a:latin typeface="Arial" panose="020B0604020202020204" pitchFamily="34" charset="0"/>
                <a:cs typeface="Arial" panose="020B0604020202020204" pitchFamily="34" charset="0"/>
              </a:rPr>
              <a:t>Weitere Informationen, auch zu möglichen Ersatzformaten für eine Präsenzprüfung, erhalten die Schulleitungen/Fachlehrkräfte vor der Prüfung durch die PS-Leitungen.</a:t>
            </a:r>
            <a:endParaRPr lang="de-DE" dirty="0">
              <a:latin typeface="Arial" panose="020B0604020202020204" pitchFamily="34" charset="0"/>
              <a:cs typeface="Arial" panose="020B0604020202020204" pitchFamily="34" charset="0"/>
            </a:endParaRPr>
          </a:p>
          <a:p>
            <a:endParaRPr lang="de-DE" dirty="0"/>
          </a:p>
          <a:p>
            <a:endParaRPr lang="de-DE" dirty="0"/>
          </a:p>
        </p:txBody>
      </p:sp>
      <p:sp>
        <p:nvSpPr>
          <p:cNvPr id="5" name="Datumsplatzhalter 4"/>
          <p:cNvSpPr>
            <a:spLocks noGrp="1"/>
          </p:cNvSpPr>
          <p:nvPr>
            <p:ph type="dt" sz="half" idx="10"/>
          </p:nvPr>
        </p:nvSpPr>
        <p:spPr/>
        <p:txBody>
          <a:bodyPr/>
          <a:lstStyle/>
          <a:p>
            <a:fld id="{4A43EACD-4347-48A2-A5DB-375AC4D89B1E}" type="datetime1">
              <a:rPr lang="de-DE" smtClean="0"/>
              <a:t>12.04.2024</a:t>
            </a:fld>
            <a:endParaRPr lang="en-US" dirty="0"/>
          </a:p>
        </p:txBody>
      </p:sp>
      <p:sp>
        <p:nvSpPr>
          <p:cNvPr id="6" name="Fußzeilenplatzhalter 5"/>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2514600"/>
            <a:ext cx="609600" cy="609600"/>
          </a:xfrm>
          <a:prstGeom prst="rect">
            <a:avLst/>
          </a:prstGeom>
        </p:spPr>
      </p:pic>
    </p:spTree>
    <p:extLst>
      <p:ext uri="{BB962C8B-B14F-4D97-AF65-F5344CB8AC3E}">
        <p14:creationId xmlns:p14="http://schemas.microsoft.com/office/powerpoint/2010/main" val="1005445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 </a:t>
            </a:r>
            <a:r>
              <a:rPr lang="de-DE" sz="1400" dirty="0">
                <a:latin typeface="Arial" panose="020B0604020202020204" pitchFamily="34" charset="0"/>
                <a:cs typeface="Arial" panose="020B0604020202020204" pitchFamily="34" charset="0"/>
              </a:rPr>
              <a:t>(sofern diese noch zum Tragen kommt)</a:t>
            </a:r>
          </a:p>
        </p:txBody>
      </p:sp>
      <p:sp>
        <p:nvSpPr>
          <p:cNvPr id="3" name="Inhaltsplatzhalter 2"/>
          <p:cNvSpPr>
            <a:spLocks noGrp="1"/>
          </p:cNvSpPr>
          <p:nvPr>
            <p:ph idx="1"/>
          </p:nvPr>
        </p:nvSpPr>
        <p:spPr/>
        <p:txBody>
          <a:bodyPr>
            <a:normAutofit/>
          </a:bodyPr>
          <a:lstStyle/>
          <a:p>
            <a:r>
              <a:rPr lang="de-DE" b="1" dirty="0">
                <a:hlinkClick r:id="rId3"/>
              </a:rPr>
              <a:t>Ausbildung im Sinne des Erlasses „Besondere Durchführungsbestimmungen für die Ausbildung der Lehrkräfte“ – Regelungen für die Ausbildung im Kontext zur Eindämmung des Coronavirus (Sars-CoV-2) vom 27.04.2020 </a:t>
            </a:r>
            <a:r>
              <a:rPr lang="de-DE" sz="1050" b="1" dirty="0"/>
              <a:t>aktuell gültig bis zum 31.07.23</a:t>
            </a:r>
          </a:p>
          <a:p>
            <a:r>
              <a:rPr lang="de-DE" dirty="0"/>
              <a:t>Dieser Erlass regelt die Ausgestaltung der Ausbildung in den Schulen und im Studienseminar und ist bis zum Ende dieses Schuljahres 22/23 gültig, betrifft also die zum 26.01.23 eingestellten </a:t>
            </a:r>
            <a:r>
              <a:rPr lang="de-DE" dirty="0" err="1"/>
              <a:t>LiV</a:t>
            </a:r>
            <a:r>
              <a:rPr lang="de-DE" dirty="0"/>
              <a:t>! Evtl. wird der Erlass verlängert.</a:t>
            </a:r>
          </a:p>
          <a:p>
            <a:endParaRPr lang="de-DE"/>
          </a:p>
          <a:p>
            <a:pPr marL="0" indent="0">
              <a:buNone/>
            </a:pPr>
            <a:endParaRPr lang="de-DE" dirty="0"/>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spTree>
    <p:extLst>
      <p:ext uri="{BB962C8B-B14F-4D97-AF65-F5344CB8AC3E}">
        <p14:creationId xmlns:p14="http://schemas.microsoft.com/office/powerpoint/2010/main" val="621964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b="1" u="sng" dirty="0"/>
              <a:t>Ausbildungsunterricht:</a:t>
            </a:r>
            <a:endParaRPr lang="de-DE" dirty="0"/>
          </a:p>
          <a:p>
            <a:r>
              <a:rPr lang="de-DE" dirty="0"/>
              <a:t>„Der betreute und der eigenverantwortliche Ausbildungsunterricht der Lehrkräfte im Vorbereitungsdienst ist an die aktuellen Lerngruppenstrukturen und Unterrichtsformate der Ausbildungsschule anzupassen.“</a:t>
            </a:r>
          </a:p>
          <a:p>
            <a:r>
              <a:rPr lang="de-DE" dirty="0"/>
              <a: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2028825"/>
            <a:ext cx="609600" cy="609600"/>
          </a:xfrm>
          <a:prstGeom prst="rect">
            <a:avLst/>
          </a:prstGeom>
        </p:spPr>
      </p:pic>
    </p:spTree>
    <p:extLst>
      <p:ext uri="{BB962C8B-B14F-4D97-AF65-F5344CB8AC3E}">
        <p14:creationId xmlns:p14="http://schemas.microsoft.com/office/powerpoint/2010/main" val="2602609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b="1" u="sng" dirty="0"/>
              <a:t>Ausbildungsunterricht:</a:t>
            </a:r>
            <a:endParaRPr lang="de-DE" dirty="0"/>
          </a:p>
          <a:p>
            <a:r>
              <a:rPr lang="de-DE" dirty="0"/>
              <a:t>Dabei bedeutet Ausbildungsunterricht in den Schulen:</a:t>
            </a:r>
          </a:p>
          <a:p>
            <a:pPr lvl="0"/>
            <a:endParaRPr lang="de-DE" dirty="0"/>
          </a:p>
          <a:p>
            <a:r>
              <a:rPr lang="de-DE" dirty="0"/>
              <a: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3363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b="1" u="sng" dirty="0"/>
              <a:t>Ausbildungsunterricht:</a:t>
            </a:r>
            <a:endParaRPr lang="de-DE" dirty="0"/>
          </a:p>
          <a:p>
            <a:r>
              <a:rPr lang="de-DE" dirty="0"/>
              <a:t>Dabei bedeutet Ausbildungsunterricht in den Schulen:</a:t>
            </a:r>
          </a:p>
          <a:p>
            <a:pPr lvl="0"/>
            <a:endParaRPr lang="de-DE" dirty="0"/>
          </a:p>
          <a:p>
            <a:pPr lvl="0"/>
            <a:r>
              <a:rPr lang="de-DE" b="1" dirty="0"/>
              <a:t>Regelfall: Unterricht in der regulären Lerngruppe (durch das STS Aurich ergänzte Aussage)</a:t>
            </a:r>
          </a:p>
          <a:p>
            <a:r>
              <a:rPr lang="de-DE" dirty="0"/>
              <a: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11" name="Sound aufgezeichnet">
            <a:hlinkClick r:id="" action="ppaction://media"/>
            <a:extLst>
              <a:ext uri="{FF2B5EF4-FFF2-40B4-BE49-F238E27FC236}">
                <a16:creationId xmlns:a16="http://schemas.microsoft.com/office/drawing/2014/main" id="{B1155F6D-102D-4AC4-91E0-F214325F97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6880" y="3808108"/>
            <a:ext cx="609600" cy="609600"/>
          </a:xfrm>
          <a:prstGeom prst="rect">
            <a:avLst/>
          </a:prstGeom>
        </p:spPr>
      </p:pic>
    </p:spTree>
    <p:extLst>
      <p:ext uri="{BB962C8B-B14F-4D97-AF65-F5344CB8AC3E}">
        <p14:creationId xmlns:p14="http://schemas.microsoft.com/office/powerpoint/2010/main" val="31121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b="1" u="sng" dirty="0"/>
              <a:t>Ausbildungsunterricht:</a:t>
            </a:r>
            <a:endParaRPr lang="de-DE" dirty="0"/>
          </a:p>
          <a:p>
            <a:r>
              <a:rPr lang="de-DE" dirty="0"/>
              <a:t>Dabei bedeutet Ausbildungsunterricht in den Schulen:</a:t>
            </a:r>
          </a:p>
          <a:p>
            <a:pPr lvl="0"/>
            <a:endParaRPr lang="de-DE" dirty="0"/>
          </a:p>
          <a:p>
            <a:pPr lvl="0"/>
            <a:r>
              <a:rPr lang="de-DE" dirty="0"/>
              <a:t>Unterricht in der regulären Lerngruppe (durch das STS Aurich ergänzte Aussage)</a:t>
            </a:r>
          </a:p>
          <a:p>
            <a:pPr lvl="0"/>
            <a:r>
              <a:rPr lang="de-DE" b="1" dirty="0"/>
              <a:t>Unterricht in kleinen Lerngruppen bzw. Teilgruppen anstelle einer vollständigen Klasse</a:t>
            </a:r>
          </a:p>
          <a:p>
            <a:r>
              <a:rPr lang="de-DE" dirty="0"/>
              <a: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8425" y="3733800"/>
            <a:ext cx="609600" cy="609600"/>
          </a:xfrm>
          <a:prstGeom prst="rect">
            <a:avLst/>
          </a:prstGeom>
        </p:spPr>
      </p:pic>
    </p:spTree>
    <p:extLst>
      <p:ext uri="{BB962C8B-B14F-4D97-AF65-F5344CB8AC3E}">
        <p14:creationId xmlns:p14="http://schemas.microsoft.com/office/powerpoint/2010/main" val="2702637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b="1" u="sng" dirty="0"/>
              <a:t>Ausbildungsunterricht:</a:t>
            </a:r>
            <a:endParaRPr lang="de-DE" dirty="0"/>
          </a:p>
          <a:p>
            <a:r>
              <a:rPr lang="de-DE" dirty="0"/>
              <a:t>Dabei bedeutet Ausbildungsunterricht in den Schulen:</a:t>
            </a:r>
          </a:p>
          <a:p>
            <a:pPr lvl="0"/>
            <a:endParaRPr lang="de-DE" dirty="0"/>
          </a:p>
          <a:p>
            <a:pPr lvl="0"/>
            <a:r>
              <a:rPr lang="de-DE" dirty="0"/>
              <a:t>Unterricht in der regulären Lerngruppe (durch das STS Aurich ergänzte Aussage)</a:t>
            </a:r>
          </a:p>
          <a:p>
            <a:pPr lvl="0"/>
            <a:r>
              <a:rPr lang="de-DE" dirty="0"/>
              <a:t>Unterricht in kleinen Lerngruppen bzw. Teilgruppen anstelle einer vollständigen Klasse</a:t>
            </a:r>
          </a:p>
          <a:p>
            <a:pPr lvl="0"/>
            <a:r>
              <a:rPr lang="de-DE" b="1" dirty="0"/>
              <a:t>Unterricht in Form schulspezifischer Lernaufgaben für das Lernen bzw. Arbeiten zu Hause</a:t>
            </a:r>
          </a:p>
          <a:p>
            <a:r>
              <a:rPr lang="de-DE" dirty="0"/>
              <a: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1250" y="4448175"/>
            <a:ext cx="609600" cy="609600"/>
          </a:xfrm>
          <a:prstGeom prst="rect">
            <a:avLst/>
          </a:prstGeom>
        </p:spPr>
      </p:pic>
    </p:spTree>
    <p:extLst>
      <p:ext uri="{BB962C8B-B14F-4D97-AF65-F5344CB8AC3E}">
        <p14:creationId xmlns:p14="http://schemas.microsoft.com/office/powerpoint/2010/main" val="2536622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Kompetenzbereiche APVO Lehr</a:t>
            </a:r>
            <a:r>
              <a:rPr lang="de-DE" b="1" dirty="0"/>
              <a:t>	</a:t>
            </a:r>
          </a:p>
        </p:txBody>
      </p:sp>
      <p:sp>
        <p:nvSpPr>
          <p:cNvPr id="3" name="Inhaltsplatzhalter 2"/>
          <p:cNvSpPr>
            <a:spLocks noGrp="1"/>
          </p:cNvSpPr>
          <p:nvPr>
            <p:ph idx="1"/>
          </p:nvPr>
        </p:nvSpPr>
        <p:spPr/>
        <p:txBody>
          <a:bodyPr/>
          <a:lstStyle/>
          <a:p>
            <a:pPr marL="0" indent="0">
              <a:buNone/>
            </a:pPr>
            <a:endParaRPr lang="de-DE" dirty="0"/>
          </a:p>
          <a:p>
            <a:pPr marL="0" indent="0">
              <a:buNone/>
            </a:pPr>
            <a:r>
              <a:rPr lang="de-DE" dirty="0"/>
              <a:t>Kompetenzbereich 1: </a:t>
            </a:r>
            <a:r>
              <a:rPr lang="de-DE" b="1" dirty="0"/>
              <a:t>Unterrichten</a:t>
            </a:r>
          </a:p>
          <a:p>
            <a:pPr marL="0" indent="0">
              <a:buNone/>
            </a:pPr>
            <a:r>
              <a:rPr lang="de-DE" dirty="0"/>
              <a:t>Kompetenzbereich 2: </a:t>
            </a:r>
            <a:r>
              <a:rPr lang="de-DE" b="1" dirty="0"/>
              <a:t>Erziehen</a:t>
            </a:r>
          </a:p>
          <a:p>
            <a:pPr marL="0" indent="0">
              <a:buNone/>
            </a:pPr>
            <a:r>
              <a:rPr lang="de-DE" dirty="0"/>
              <a:t>Kompetenzbereich 3: </a:t>
            </a:r>
            <a:r>
              <a:rPr lang="de-DE" b="1" dirty="0"/>
              <a:t>Beurteilen, Beraten und Unterstützen, Diagnostizieren und Fördern</a:t>
            </a:r>
          </a:p>
          <a:p>
            <a:pPr marL="0" indent="0">
              <a:buNone/>
            </a:pPr>
            <a:r>
              <a:rPr lang="de-DE" dirty="0"/>
              <a:t>Kompetenzbereich 4: </a:t>
            </a:r>
            <a:r>
              <a:rPr lang="de-DE" b="1" dirty="0"/>
              <a:t>Mitwirken bei der Gestaltung der Eigenverantwortlichkeit von Schule</a:t>
            </a:r>
          </a:p>
          <a:p>
            <a:pPr marL="0" indent="0">
              <a:buNone/>
            </a:pPr>
            <a:r>
              <a:rPr lang="de-DE" dirty="0"/>
              <a:t>Kompetenzbereich 5: </a:t>
            </a:r>
            <a:r>
              <a:rPr lang="de-DE" b="1" dirty="0"/>
              <a:t>Personale Kompetenzen</a:t>
            </a:r>
          </a:p>
        </p:txBody>
      </p:sp>
      <p:sp>
        <p:nvSpPr>
          <p:cNvPr id="4" name="Datumsplatzhalter 3"/>
          <p:cNvSpPr>
            <a:spLocks noGrp="1"/>
          </p:cNvSpPr>
          <p:nvPr>
            <p:ph type="dt" sz="half" idx="10"/>
          </p:nvPr>
        </p:nvSpPr>
        <p:spPr/>
        <p:txBody>
          <a:bodyPr/>
          <a:lstStyle/>
          <a:p>
            <a:fld id="{C270C8E8-C8CA-43DC-8D86-951E7EFBB119}"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5550" y="4876800"/>
            <a:ext cx="609600" cy="609600"/>
          </a:xfrm>
          <a:prstGeom prst="rect">
            <a:avLst/>
          </a:prstGeom>
        </p:spPr>
      </p:pic>
    </p:spTree>
    <p:extLst>
      <p:ext uri="{BB962C8B-B14F-4D97-AF65-F5344CB8AC3E}">
        <p14:creationId xmlns:p14="http://schemas.microsoft.com/office/powerpoint/2010/main" val="3987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9701"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b="1" u="sng" dirty="0"/>
              <a:t>Ausbildungsunterricht:</a:t>
            </a:r>
            <a:endParaRPr lang="de-DE" dirty="0"/>
          </a:p>
          <a:p>
            <a:r>
              <a:rPr lang="de-DE" dirty="0"/>
              <a:t>Dabei bedeutet Ausbildungsunterricht in den Schulen:</a:t>
            </a:r>
          </a:p>
          <a:p>
            <a:pPr lvl="0"/>
            <a:endParaRPr lang="de-DE" dirty="0"/>
          </a:p>
          <a:p>
            <a:pPr lvl="0"/>
            <a:r>
              <a:rPr lang="de-DE" dirty="0"/>
              <a:t>Unterricht in der regulären Lerngruppe (durch das STS Aurich ergänzte Aussage)</a:t>
            </a:r>
          </a:p>
          <a:p>
            <a:pPr lvl="0"/>
            <a:r>
              <a:rPr lang="de-DE" dirty="0"/>
              <a:t>Unterricht in kleinen Lerngruppen bzw. Teilgruppen anstelle einer vollständigen Klasse</a:t>
            </a:r>
          </a:p>
          <a:p>
            <a:pPr lvl="0"/>
            <a:r>
              <a:rPr lang="de-DE" dirty="0"/>
              <a:t>Unterricht in Form schulspezifischer Lernaufgaben für das Lernen bzw. Arbeiten zu Hause</a:t>
            </a:r>
          </a:p>
          <a:p>
            <a:pPr lvl="0"/>
            <a:r>
              <a:rPr lang="de-DE" b="1" dirty="0"/>
              <a:t>Unterricht in Form von digitalen Lernformaten oder für den Einsatz innerhalb von Lernplattformen.</a:t>
            </a:r>
          </a:p>
          <a:p>
            <a:r>
              <a:rPr lang="de-DE" dirty="0"/>
              <a: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8875" y="4648200"/>
            <a:ext cx="609600" cy="609600"/>
          </a:xfrm>
          <a:prstGeom prst="rect">
            <a:avLst/>
          </a:prstGeom>
        </p:spPr>
      </p:pic>
    </p:spTree>
    <p:extLst>
      <p:ext uri="{BB962C8B-B14F-4D97-AF65-F5344CB8AC3E}">
        <p14:creationId xmlns:p14="http://schemas.microsoft.com/office/powerpoint/2010/main" val="1252011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dirty="0"/>
              <a:t> </a:t>
            </a:r>
          </a:p>
          <a:p>
            <a:r>
              <a:rPr lang="de-DE" dirty="0"/>
              <a:t>Handelt es sich bei den Unterrichtsfächern, in denen die Lehrkräfte im Vorbereitungsdienst ausgebildet werden, um Fächer, die aufgrund der Infektionslage aktuell weder an der Ausbildungsschule noch an anderen Schulen der Region erteilt werden, können in diesen Fächern alternative Formate, die sich auf die Unterrichtsplanung beziehen, Anwendung finden. Diese Formate sind schriftlich vorzubereiten. Sie beziehen sich auf die schuleigenen Arbeitspläne und dienen als Grundlage für terminierte Reflexions- und Beratungsgespräche mit den betreuenden Lehrkräften. Dies gilt auch dann, wenn im Einzelfall beide Fächer der Lehrkräfte im Vorbereitungsdienst von diesen Maßnahmen betroffen sein sollten.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7475" y="4733925"/>
            <a:ext cx="609600" cy="609600"/>
          </a:xfrm>
          <a:prstGeom prst="rect">
            <a:avLst/>
          </a:prstGeom>
        </p:spPr>
      </p:pic>
    </p:spTree>
    <p:extLst>
      <p:ext uri="{BB962C8B-B14F-4D97-AF65-F5344CB8AC3E}">
        <p14:creationId xmlns:p14="http://schemas.microsoft.com/office/powerpoint/2010/main" val="2773117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dirty="0"/>
              <a:t> </a:t>
            </a:r>
          </a:p>
          <a:p>
            <a:r>
              <a:rPr lang="de-DE" dirty="0"/>
              <a:t>Um die Motivation der Anwärterinnen und Anwärter zu erhöhen und auch für die Schulen sowie für unser Seminar innovative Unterrichtsformate voranzutreiben, empfiehlt es sich für Lehrkräfte im Vorbereitungsdienst, deren Unterrichtsfächer nicht in Präsenzunterrichtet werden können, Unterricht in alternativen Lernformaten (schulspezifische Lernformate / digitale Lernformate) durchzuführen.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200" y="3552614"/>
            <a:ext cx="609600" cy="609600"/>
          </a:xfrm>
          <a:prstGeom prst="rect">
            <a:avLst/>
          </a:prstGeom>
        </p:spPr>
      </p:pic>
    </p:spTree>
    <p:extLst>
      <p:ext uri="{BB962C8B-B14F-4D97-AF65-F5344CB8AC3E}">
        <p14:creationId xmlns:p14="http://schemas.microsoft.com/office/powerpoint/2010/main" val="1198712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dirty="0"/>
              <a:t> </a:t>
            </a:r>
          </a:p>
          <a:p>
            <a:r>
              <a:rPr lang="de-DE" dirty="0"/>
              <a:t>Unterrichtsbesuche:</a:t>
            </a:r>
          </a:p>
          <a:p>
            <a:r>
              <a:rPr lang="de-DE" dirty="0"/>
              <a:t>Die Ausbilder*innen führen nach Möglichkeit Präsenzbesuche durch. Es finden aber auch Besuche in Onlineformaten statt.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17786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dirty="0"/>
              <a:t> </a:t>
            </a:r>
          </a:p>
          <a:p>
            <a:r>
              <a:rPr lang="de-DE" dirty="0"/>
              <a:t>Unterrichtsbesuche:</a:t>
            </a:r>
          </a:p>
          <a:p>
            <a:r>
              <a:rPr lang="de-DE" dirty="0"/>
              <a:t>Die Ausbilder*innen führen nach Möglichkeit Präsenzbesuche durch. Es finden aber auch Besuche in Onlineformaten statt.  </a:t>
            </a:r>
          </a:p>
          <a:p>
            <a:r>
              <a:rPr lang="de-DE" dirty="0"/>
              <a:t>Die Schulleitungen können darüber entscheiden, ob Präsenzbesuche an ihren Schulen durchgeführt werden. </a:t>
            </a:r>
          </a:p>
          <a:p>
            <a:endParaRPr lang="de-DE" dirty="0"/>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2700" y="4076700"/>
            <a:ext cx="609600" cy="609600"/>
          </a:xfrm>
          <a:prstGeom prst="rect">
            <a:avLst/>
          </a:prstGeom>
        </p:spPr>
      </p:pic>
    </p:spTree>
    <p:extLst>
      <p:ext uri="{BB962C8B-B14F-4D97-AF65-F5344CB8AC3E}">
        <p14:creationId xmlns:p14="http://schemas.microsoft.com/office/powerpoint/2010/main" val="3645949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Corona-Ausbildung</a:t>
            </a:r>
          </a:p>
        </p:txBody>
      </p:sp>
      <p:sp>
        <p:nvSpPr>
          <p:cNvPr id="3" name="Inhaltsplatzhalter 2"/>
          <p:cNvSpPr>
            <a:spLocks noGrp="1"/>
          </p:cNvSpPr>
          <p:nvPr>
            <p:ph idx="1"/>
          </p:nvPr>
        </p:nvSpPr>
        <p:spPr/>
        <p:txBody>
          <a:bodyPr>
            <a:normAutofit/>
          </a:bodyPr>
          <a:lstStyle/>
          <a:p>
            <a:r>
              <a:rPr lang="de-DE" dirty="0"/>
              <a:t> </a:t>
            </a:r>
          </a:p>
          <a:p>
            <a:r>
              <a:rPr lang="de-DE" dirty="0"/>
              <a:t>Laufend aktualisierte Informationen zur Ausbildung unter Corona Bedingungen finden Sie im </a:t>
            </a:r>
            <a:r>
              <a:rPr lang="de-DE" dirty="0">
                <a:hlinkClick r:id="rId5"/>
              </a:rPr>
              <a:t>Downloadbereich</a:t>
            </a:r>
            <a:r>
              <a:rPr lang="de-DE" dirty="0"/>
              <a:t> unserer Homepage.</a:t>
            </a:r>
          </a:p>
        </p:txBody>
      </p:sp>
      <p:sp>
        <p:nvSpPr>
          <p:cNvPr id="4" name="Datumsplatzhalter 3"/>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7" name="Sound aufgezeichnet">
            <a:hlinkClick r:id="" action="ppaction://media"/>
            <a:extLst>
              <a:ext uri="{FF2B5EF4-FFF2-40B4-BE49-F238E27FC236}">
                <a16:creationId xmlns:a16="http://schemas.microsoft.com/office/drawing/2014/main" id="{2C3EB637-F174-4600-9E37-29CE8A39A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791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endParaRPr lang="de-DE" b="1" dirty="0"/>
          </a:p>
        </p:txBody>
      </p:sp>
      <p:sp>
        <p:nvSpPr>
          <p:cNvPr id="3" name="Inhaltsplatzhalter 2"/>
          <p:cNvSpPr>
            <a:spLocks noGrp="1"/>
          </p:cNvSpPr>
          <p:nvPr>
            <p:ph idx="1"/>
          </p:nvPr>
        </p:nvSpPr>
        <p:spPr/>
        <p:txBody>
          <a:bodyPr>
            <a:normAutofit/>
          </a:bodyPr>
          <a:lstStyle/>
          <a:p>
            <a:pPr algn="ctr"/>
            <a:r>
              <a:rPr lang="de-DE" sz="5400" b="1" dirty="0"/>
              <a:t>Vielen Dank für Ihre Aufmerksamkeit und Ihr Engagement!</a:t>
            </a:r>
            <a:endParaRPr lang="de-DE" sz="5400" dirty="0"/>
          </a:p>
        </p:txBody>
      </p:sp>
      <p:sp>
        <p:nvSpPr>
          <p:cNvPr id="4" name="Datumsplatzhalter 3"/>
          <p:cNvSpPr>
            <a:spLocks noGrp="1"/>
          </p:cNvSpPr>
          <p:nvPr>
            <p:ph type="dt" sz="half" idx="10"/>
          </p:nvPr>
        </p:nvSpPr>
        <p:spPr/>
        <p:txBody>
          <a:bodyPr/>
          <a:lstStyle/>
          <a:p>
            <a:fld id="{1A9D0C49-15C3-495E-8599-35850168B2D3}"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Grafik 5"/>
          <p:cNvPicPr>
            <a:picLocks noChangeAspect="1"/>
          </p:cNvPicPr>
          <p:nvPr/>
        </p:nvPicPr>
        <p:blipFill>
          <a:blip r:embed="rId5"/>
          <a:stretch>
            <a:fillRect/>
          </a:stretch>
        </p:blipFill>
        <p:spPr>
          <a:xfrm>
            <a:off x="568664" y="3567643"/>
            <a:ext cx="2486025" cy="2409825"/>
          </a:xfrm>
          <a:prstGeom prst="rect">
            <a:avLst/>
          </a:prstGeom>
        </p:spPr>
      </p:pic>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4050" y="4029075"/>
            <a:ext cx="609600" cy="609600"/>
          </a:xfrm>
          <a:prstGeom prst="rect">
            <a:avLst/>
          </a:prstGeom>
        </p:spPr>
      </p:pic>
    </p:spTree>
    <p:extLst>
      <p:ext uri="{BB962C8B-B14F-4D97-AF65-F5344CB8AC3E}">
        <p14:creationId xmlns:p14="http://schemas.microsoft.com/office/powerpoint/2010/main" val="680397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4526" y="878540"/>
            <a:ext cx="10951286" cy="805031"/>
          </a:xfrm>
        </p:spPr>
        <p:txBody>
          <a:bodyPr>
            <a:normAutofit fontScale="90000"/>
          </a:bodyPr>
          <a:lstStyle/>
          <a:p>
            <a:r>
              <a:rPr lang="de-DE" spc="-100" dirty="0">
                <a:latin typeface="Arial" panose="020B0604020202020204" pitchFamily="34" charset="0"/>
                <a:cs typeface="Arial" panose="020B0604020202020204" pitchFamily="34" charset="0"/>
              </a:rPr>
              <a:t>Ziel des Vorbereitungsdienstes (§2 APVO Lehr)</a:t>
            </a:r>
          </a:p>
        </p:txBody>
      </p:sp>
      <p:sp>
        <p:nvSpPr>
          <p:cNvPr id="3" name="Inhaltsplatzhalter 2"/>
          <p:cNvSpPr>
            <a:spLocks noGrp="1"/>
          </p:cNvSpPr>
          <p:nvPr>
            <p:ph idx="1"/>
          </p:nvPr>
        </p:nvSpPr>
        <p:spPr/>
        <p:txBody>
          <a:bodyPr>
            <a:normAutofit/>
          </a:bodyPr>
          <a:lstStyle/>
          <a:p>
            <a:pPr>
              <a:lnSpc>
                <a:spcPct val="100000"/>
              </a:lnSpc>
            </a:pPr>
            <a:r>
              <a:rPr lang="de-DE" dirty="0">
                <a:latin typeface="Arial" panose="020B0604020202020204" pitchFamily="34" charset="0"/>
                <a:cs typeface="Arial" panose="020B0604020202020204" pitchFamily="34" charset="0"/>
              </a:rPr>
              <a:t>(1) Ziel des Vorbereitungsdienstes ist es, dass die Lehrkräfte im Vorbereitungsdienst die in der Anlage zur </a:t>
            </a:r>
            <a:r>
              <a:rPr lang="de-DE" dirty="0">
                <a:latin typeface="Arial" panose="020B0604020202020204" pitchFamily="34" charset="0"/>
                <a:cs typeface="Arial" panose="020B0604020202020204" pitchFamily="34" charset="0"/>
                <a:hlinkClick r:id="rId5"/>
              </a:rPr>
              <a:t>APVO-Lehr</a:t>
            </a:r>
            <a:r>
              <a:rPr lang="de-DE" dirty="0">
                <a:latin typeface="Arial" panose="020B0604020202020204" pitchFamily="34" charset="0"/>
                <a:cs typeface="Arial" panose="020B0604020202020204" pitchFamily="34" charset="0"/>
              </a:rPr>
              <a:t> genannten Kompetenzen auf der Grundlage eines Seminarlehrplans in engem Bezug zur </a:t>
            </a:r>
            <a:r>
              <a:rPr lang="de-DE" b="1" dirty="0">
                <a:latin typeface="Arial" panose="020B0604020202020204" pitchFamily="34" charset="0"/>
                <a:cs typeface="Arial" panose="020B0604020202020204" pitchFamily="34" charset="0"/>
              </a:rPr>
              <a:t>Schulpraxis</a:t>
            </a:r>
            <a:r>
              <a:rPr lang="de-DE" dirty="0">
                <a:latin typeface="Arial" panose="020B0604020202020204" pitchFamily="34" charset="0"/>
                <a:cs typeface="Arial" panose="020B0604020202020204" pitchFamily="34" charset="0"/>
              </a:rPr>
              <a:t> erwerben.</a:t>
            </a:r>
          </a:p>
          <a:p>
            <a:pPr>
              <a:lnSpc>
                <a:spcPct val="100000"/>
              </a:lnSpc>
            </a:pPr>
            <a:r>
              <a:rPr lang="de-DE" dirty="0">
                <a:latin typeface="Arial" panose="020B0604020202020204" pitchFamily="34" charset="0"/>
                <a:cs typeface="Arial" panose="020B0604020202020204" pitchFamily="34" charset="0"/>
              </a:rPr>
              <a:t>(2) Die Lehrkräfte im Vorbereitungsdienst sollen im Hinblick auf den Bildungsauftrag der Schule nach §2 des Niedersächsischen Schulgesetzes befähigt werden, Schülerinnen und Schüler </a:t>
            </a:r>
            <a:r>
              <a:rPr lang="de-DE" b="1" dirty="0">
                <a:latin typeface="Arial" panose="020B0604020202020204" pitchFamily="34" charset="0"/>
                <a:cs typeface="Arial" panose="020B0604020202020204" pitchFamily="34" charset="0"/>
              </a:rPr>
              <a:t>individuell so zu fordern und zu fördern</a:t>
            </a:r>
            <a:r>
              <a:rPr lang="de-DE" dirty="0">
                <a:latin typeface="Arial" panose="020B0604020202020204" pitchFamily="34" charset="0"/>
                <a:cs typeface="Arial" panose="020B0604020202020204" pitchFamily="34" charset="0"/>
              </a:rPr>
              <a:t>, dass diese ihr Leben </a:t>
            </a:r>
            <a:r>
              <a:rPr lang="de-DE" b="1" dirty="0">
                <a:latin typeface="Arial" panose="020B0604020202020204" pitchFamily="34" charset="0"/>
                <a:cs typeface="Arial" panose="020B0604020202020204" pitchFamily="34" charset="0"/>
              </a:rPr>
              <a:t>eigenverantwortlich</a:t>
            </a:r>
            <a:r>
              <a:rPr lang="de-DE" dirty="0">
                <a:latin typeface="Arial" panose="020B0604020202020204" pitchFamily="34" charset="0"/>
                <a:cs typeface="Arial" panose="020B0604020202020204" pitchFamily="34" charset="0"/>
              </a:rPr>
              <a:t> gestalten und in Gesellschaft und Beruf </a:t>
            </a:r>
            <a:r>
              <a:rPr lang="de-DE" b="1" dirty="0">
                <a:latin typeface="Arial" panose="020B0604020202020204" pitchFamily="34" charset="0"/>
                <a:cs typeface="Arial" panose="020B0604020202020204" pitchFamily="34" charset="0"/>
              </a:rPr>
              <a:t>Verantwortung für sich selbst und andere übernehmen </a:t>
            </a:r>
            <a:r>
              <a:rPr lang="de-DE" dirty="0">
                <a:latin typeface="Arial" panose="020B0604020202020204" pitchFamily="34" charset="0"/>
                <a:cs typeface="Arial" panose="020B0604020202020204" pitchFamily="34" charset="0"/>
              </a:rPr>
              <a:t>können. </a:t>
            </a:r>
          </a:p>
        </p:txBody>
      </p:sp>
      <p:sp>
        <p:nvSpPr>
          <p:cNvPr id="4" name="Datumsplatzhalter 3"/>
          <p:cNvSpPr>
            <a:spLocks noGrp="1"/>
          </p:cNvSpPr>
          <p:nvPr>
            <p:ph type="dt" sz="half" idx="10"/>
          </p:nvPr>
        </p:nvSpPr>
        <p:spPr/>
        <p:txBody>
          <a:bodyPr/>
          <a:lstStyle/>
          <a:p>
            <a:fld id="{41C50A42-FBFC-4578-8CEC-3AEFF2557F85}"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6975" y="4838700"/>
            <a:ext cx="609600" cy="609600"/>
          </a:xfrm>
          <a:prstGeom prst="rect">
            <a:avLst/>
          </a:prstGeom>
        </p:spPr>
      </p:pic>
    </p:spTree>
    <p:extLst>
      <p:ext uri="{BB962C8B-B14F-4D97-AF65-F5344CB8AC3E}">
        <p14:creationId xmlns:p14="http://schemas.microsoft.com/office/powerpoint/2010/main" val="298168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938"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dirty="0">
                <a:latin typeface="Arial" panose="020B0604020202020204" pitchFamily="34" charset="0"/>
                <a:cs typeface="Arial" panose="020B0604020202020204" pitchFamily="34" charset="0"/>
              </a:rPr>
              <a:t>Ausbildung von Lehrkräften im Vorbereitungsdienst -  am Beispiel des Studienseminars Aurich für die Lehrämter an GHRS</a:t>
            </a:r>
          </a:p>
        </p:txBody>
      </p:sp>
      <p:sp>
        <p:nvSpPr>
          <p:cNvPr id="3" name="Inhaltsplatzhalter 2"/>
          <p:cNvSpPr>
            <a:spLocks noGrp="1"/>
          </p:cNvSpPr>
          <p:nvPr>
            <p:ph idx="1"/>
          </p:nvPr>
        </p:nvSpPr>
        <p:spPr>
          <a:xfrm>
            <a:off x="1097279" y="1737360"/>
            <a:ext cx="10368579" cy="4131734"/>
          </a:xfrm>
        </p:spPr>
        <p:txBody>
          <a:bodyPr>
            <a:noAutofit/>
          </a:bodyPr>
          <a:lstStyle/>
          <a:p>
            <a:pPr marL="0" indent="0">
              <a:lnSpc>
                <a:spcPct val="120000"/>
              </a:lnSpc>
              <a:buNone/>
            </a:pPr>
            <a:r>
              <a:rPr lang="de-DE" sz="1600" dirty="0">
                <a:latin typeface="Arial" panose="020B0604020202020204" pitchFamily="34" charset="0"/>
                <a:cs typeface="Arial" panose="020B0604020202020204" pitchFamily="34" charset="0"/>
              </a:rPr>
              <a:t>Vorbereitungsdienst dauert </a:t>
            </a:r>
            <a:r>
              <a:rPr lang="de-DE" sz="1600" b="1" dirty="0">
                <a:latin typeface="Arial" panose="020B0604020202020204" pitchFamily="34" charset="0"/>
                <a:cs typeface="Arial" panose="020B0604020202020204" pitchFamily="34" charset="0"/>
              </a:rPr>
              <a:t>18 Monate </a:t>
            </a:r>
            <a:r>
              <a:rPr lang="de-DE" sz="1600" dirty="0">
                <a:latin typeface="Arial" panose="020B0604020202020204" pitchFamily="34" charset="0"/>
                <a:cs typeface="Arial" panose="020B0604020202020204" pitchFamily="34" charset="0"/>
              </a:rPr>
              <a:t>und wird in </a:t>
            </a:r>
            <a:r>
              <a:rPr lang="de-DE" sz="1600" b="1" u="sng" dirty="0">
                <a:latin typeface="Arial" panose="020B0604020202020204" pitchFamily="34" charset="0"/>
                <a:cs typeface="Arial" panose="020B0604020202020204" pitchFamily="34" charset="0"/>
              </a:rPr>
              <a:t>drei Ausbildungshalbjahre </a:t>
            </a:r>
            <a:r>
              <a:rPr lang="de-DE" sz="1600" dirty="0">
                <a:latin typeface="Arial" panose="020B0604020202020204" pitchFamily="34" charset="0"/>
                <a:cs typeface="Arial" panose="020B0604020202020204" pitchFamily="34" charset="0"/>
              </a:rPr>
              <a:t>aufgeteilt (§5). Beginn: </a:t>
            </a:r>
            <a:r>
              <a:rPr lang="de-DE" sz="1600" b="1" dirty="0">
                <a:latin typeface="Arial" panose="020B0604020202020204" pitchFamily="34" charset="0"/>
                <a:cs typeface="Arial" panose="020B0604020202020204" pitchFamily="34" charset="0"/>
              </a:rPr>
              <a:t>Februar </a:t>
            </a:r>
            <a:r>
              <a:rPr lang="de-DE" sz="1600" dirty="0">
                <a:latin typeface="Arial" panose="020B0604020202020204" pitchFamily="34" charset="0"/>
                <a:cs typeface="Arial" panose="020B0604020202020204" pitchFamily="34" charset="0"/>
              </a:rPr>
              <a:t>oder </a:t>
            </a:r>
            <a:r>
              <a:rPr lang="de-DE" sz="1600" b="1" dirty="0">
                <a:latin typeface="Arial" panose="020B0604020202020204" pitchFamily="34" charset="0"/>
                <a:cs typeface="Arial" panose="020B0604020202020204" pitchFamily="34" charset="0"/>
              </a:rPr>
              <a:t>August. Insgesamt 38 Stunden Ausbildungsunterricht, davon 22 eigenverantwortlich und 16 betreut. </a:t>
            </a:r>
          </a:p>
          <a:p>
            <a:pPr marL="0" indent="0">
              <a:lnSpc>
                <a:spcPct val="120000"/>
              </a:lnSpc>
              <a:buNone/>
            </a:pPr>
            <a:r>
              <a:rPr lang="de-DE" sz="1600" b="1" u="sng" dirty="0">
                <a:latin typeface="Arial" panose="020B0604020202020204" pitchFamily="34" charset="0"/>
                <a:cs typeface="Arial" panose="020B0604020202020204" pitchFamily="34" charset="0"/>
              </a:rPr>
              <a:t>1. Ausbildungshalbjahr</a:t>
            </a:r>
            <a:r>
              <a:rPr lang="de-DE" sz="1600" dirty="0">
                <a:latin typeface="Arial" panose="020B0604020202020204" pitchFamily="34" charset="0"/>
                <a:cs typeface="Arial" panose="020B0604020202020204" pitchFamily="34" charset="0"/>
              </a:rPr>
              <a:t>: </a:t>
            </a:r>
            <a:r>
              <a:rPr lang="de-DE" sz="1600" b="1" i="1" dirty="0">
                <a:latin typeface="Arial" panose="020B0604020202020204" pitchFamily="34" charset="0"/>
                <a:cs typeface="Arial" panose="020B0604020202020204" pitchFamily="34" charset="0"/>
              </a:rPr>
              <a:t>5 Std. eigenverantwortlicher Unterricht (EU) und 8 Std. betreuter Unterricht (BU)</a:t>
            </a:r>
          </a:p>
          <a:p>
            <a:pPr marL="0" indent="0">
              <a:lnSpc>
                <a:spcPct val="120000"/>
              </a:lnSpc>
              <a:buNone/>
            </a:pPr>
            <a:r>
              <a:rPr lang="de-DE" sz="1600" b="1" u="sng" dirty="0">
                <a:latin typeface="Arial" panose="020B0604020202020204" pitchFamily="34" charset="0"/>
                <a:cs typeface="Arial" panose="020B0604020202020204" pitchFamily="34" charset="0"/>
              </a:rPr>
              <a:t>2. Ausbildungshalbjahr</a:t>
            </a:r>
            <a:r>
              <a:rPr lang="de-DE" sz="1600" dirty="0">
                <a:latin typeface="Arial" panose="020B0604020202020204" pitchFamily="34" charset="0"/>
                <a:cs typeface="Arial" panose="020B0604020202020204" pitchFamily="34" charset="0"/>
              </a:rPr>
              <a:t>: </a:t>
            </a:r>
            <a:r>
              <a:rPr lang="de-DE" sz="1600" b="1" i="1" dirty="0">
                <a:latin typeface="Arial" panose="020B0604020202020204" pitchFamily="34" charset="0"/>
                <a:cs typeface="Arial" panose="020B0604020202020204" pitchFamily="34" charset="0"/>
              </a:rPr>
              <a:t>11 Std. EU und 2 Std. BU</a:t>
            </a:r>
          </a:p>
          <a:p>
            <a:pPr marL="0" indent="0">
              <a:lnSpc>
                <a:spcPct val="120000"/>
              </a:lnSpc>
              <a:buNone/>
            </a:pPr>
            <a:r>
              <a:rPr lang="de-DE" sz="1600" b="1" u="sng" dirty="0">
                <a:latin typeface="Arial" panose="020B0604020202020204" pitchFamily="34" charset="0"/>
                <a:cs typeface="Arial" panose="020B0604020202020204" pitchFamily="34" charset="0"/>
              </a:rPr>
              <a:t>3. Ausbildungshalbjahr</a:t>
            </a:r>
            <a:r>
              <a:rPr lang="de-DE" sz="1600" dirty="0">
                <a:latin typeface="Arial" panose="020B0604020202020204" pitchFamily="34" charset="0"/>
                <a:cs typeface="Arial" panose="020B0604020202020204" pitchFamily="34" charset="0"/>
              </a:rPr>
              <a:t>: </a:t>
            </a:r>
            <a:r>
              <a:rPr lang="de-DE" sz="1600" b="1" i="1" dirty="0">
                <a:latin typeface="Arial" panose="020B0604020202020204" pitchFamily="34" charset="0"/>
                <a:cs typeface="Arial" panose="020B0604020202020204" pitchFamily="34" charset="0"/>
              </a:rPr>
              <a:t>6 Std. EU und 6 Std. BU</a:t>
            </a:r>
          </a:p>
          <a:p>
            <a:pPr marL="0" indent="0">
              <a:lnSpc>
                <a:spcPct val="120000"/>
              </a:lnSpc>
              <a:buNone/>
            </a:pPr>
            <a:r>
              <a:rPr lang="de-DE" sz="1600" b="1" dirty="0">
                <a:latin typeface="Arial" panose="020B0604020202020204" pitchFamily="34" charset="0"/>
                <a:cs typeface="Arial" panose="020B0604020202020204" pitchFamily="34" charset="0"/>
              </a:rPr>
              <a:t>Ausbildung in einem Pädagogischen Seminar </a:t>
            </a:r>
            <a:r>
              <a:rPr lang="de-DE" sz="1600" dirty="0">
                <a:latin typeface="Arial" panose="020B0604020202020204" pitchFamily="34" charset="0"/>
                <a:cs typeface="Arial" panose="020B0604020202020204" pitchFamily="34" charset="0"/>
              </a:rPr>
              <a:t>(8 Std./Monat) und 2 Fachseminaren (je 6 Std./Monat) </a:t>
            </a:r>
          </a:p>
          <a:p>
            <a:pPr marL="0" indent="0">
              <a:lnSpc>
                <a:spcPct val="120000"/>
              </a:lnSpc>
              <a:buNone/>
            </a:pPr>
            <a:r>
              <a:rPr lang="de-DE" sz="1600" b="1" dirty="0">
                <a:latin typeface="Arial" panose="020B0604020202020204" pitchFamily="34" charset="0"/>
                <a:cs typeface="Arial" panose="020B0604020202020204" pitchFamily="34" charset="0"/>
              </a:rPr>
              <a:t>Ausbildungstage: Dienstag </a:t>
            </a:r>
            <a:r>
              <a:rPr lang="de-DE" sz="1600" dirty="0">
                <a:latin typeface="Arial" panose="020B0604020202020204" pitchFamily="34" charset="0"/>
                <a:cs typeface="Arial" panose="020B0604020202020204" pitchFamily="34" charset="0"/>
              </a:rPr>
              <a:t>(ab 10:30 Uhr) und Donnerstag (ganztägig)</a:t>
            </a:r>
          </a:p>
          <a:p>
            <a:pPr marL="0" indent="0">
              <a:lnSpc>
                <a:spcPct val="120000"/>
              </a:lnSpc>
              <a:buNone/>
            </a:pPr>
            <a:r>
              <a:rPr lang="de-DE" sz="1600" b="1" dirty="0">
                <a:latin typeface="Arial" panose="020B0604020202020204" pitchFamily="34" charset="0"/>
                <a:cs typeface="Arial" panose="020B0604020202020204" pitchFamily="34" charset="0"/>
              </a:rPr>
              <a:t>Anzahl der Unterrichtsbesuche</a:t>
            </a:r>
            <a:r>
              <a:rPr lang="de-DE" sz="1600" dirty="0">
                <a:latin typeface="Arial" panose="020B0604020202020204" pitchFamily="34" charset="0"/>
                <a:cs typeface="Arial" panose="020B0604020202020204" pitchFamily="34" charset="0"/>
              </a:rPr>
              <a:t>: 15-20. Unterrichtsbesuche sind Beratungsinstrumente.</a:t>
            </a:r>
          </a:p>
          <a:p>
            <a:pPr marL="0" indent="0">
              <a:lnSpc>
                <a:spcPct val="120000"/>
              </a:lnSpc>
              <a:buNone/>
            </a:pPr>
            <a:r>
              <a:rPr lang="de-DE" sz="1600" b="1" dirty="0">
                <a:latin typeface="Arial" panose="020B0604020202020204" pitchFamily="34" charset="0"/>
                <a:cs typeface="Arial" panose="020B0604020202020204" pitchFamily="34" charset="0"/>
              </a:rPr>
              <a:t>Die Terminierung</a:t>
            </a:r>
            <a:r>
              <a:rPr lang="de-DE" sz="1600" dirty="0">
                <a:latin typeface="Arial" panose="020B0604020202020204" pitchFamily="34" charset="0"/>
                <a:cs typeface="Arial" panose="020B0604020202020204" pitchFamily="34" charset="0"/>
              </a:rPr>
              <a:t> liegt in der Verantwortung der </a:t>
            </a:r>
            <a:r>
              <a:rPr lang="de-DE" sz="1600" dirty="0" err="1">
                <a:latin typeface="Arial" panose="020B0604020202020204" pitchFamily="34" charset="0"/>
                <a:cs typeface="Arial" panose="020B0604020202020204" pitchFamily="34" charset="0"/>
              </a:rPr>
              <a:t>LiVD</a:t>
            </a:r>
            <a:r>
              <a:rPr lang="de-DE" sz="1600" dirty="0">
                <a:latin typeface="Arial" panose="020B0604020202020204" pitchFamily="34" charset="0"/>
                <a:cs typeface="Arial" panose="020B0604020202020204" pitchFamily="34" charset="0"/>
              </a:rPr>
              <a:t>.</a:t>
            </a:r>
          </a:p>
          <a:p>
            <a:pPr marL="0" indent="0">
              <a:lnSpc>
                <a:spcPct val="120000"/>
              </a:lnSpc>
              <a:buNone/>
            </a:pPr>
            <a:r>
              <a:rPr lang="de-DE" sz="1600" b="1" dirty="0">
                <a:latin typeface="Arial" panose="020B0604020202020204" pitchFamily="34" charset="0"/>
                <a:cs typeface="Arial" panose="020B0604020202020204" pitchFamily="34" charset="0"/>
              </a:rPr>
              <a:t>Fachlehrkräfte sind nur für den BU zuständig</a:t>
            </a:r>
            <a:r>
              <a:rPr lang="de-DE" sz="1600" dirty="0">
                <a:latin typeface="Arial" panose="020B0604020202020204" pitchFamily="34" charset="0"/>
                <a:cs typeface="Arial" panose="020B0604020202020204" pitchFamily="34" charset="0"/>
              </a:rPr>
              <a:t>! Natürlich nehmen sie im EU eine beratende Funktion ein.</a:t>
            </a:r>
          </a:p>
        </p:txBody>
      </p:sp>
      <p:sp>
        <p:nvSpPr>
          <p:cNvPr id="4" name="Datumsplatzhalter 3"/>
          <p:cNvSpPr>
            <a:spLocks noGrp="1"/>
          </p:cNvSpPr>
          <p:nvPr>
            <p:ph type="dt" sz="half" idx="10"/>
          </p:nvPr>
        </p:nvSpPr>
        <p:spPr/>
        <p:txBody>
          <a:bodyPr/>
          <a:lstStyle/>
          <a:p>
            <a:fld id="{C129B9C3-8636-4CDA-A03B-B55DBDA02900}"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a:t>
            </a:r>
            <a:r>
              <a:rPr lang="de-DE"/>
              <a:t>Grund -, </a:t>
            </a:r>
            <a:r>
              <a:rPr lang="de-DE" dirty="0"/>
              <a:t>Haupt - und Realschulen</a:t>
            </a:r>
            <a:endParaRPr lang="en-US" dirty="0"/>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10750" y="4470666"/>
            <a:ext cx="609600" cy="609600"/>
          </a:xfrm>
          <a:prstGeom prst="rect">
            <a:avLst/>
          </a:prstGeom>
        </p:spPr>
      </p:pic>
      <p:pic>
        <p:nvPicPr>
          <p:cNvPr id="10" name="Sound aufgezeich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782175" y="5349108"/>
            <a:ext cx="609600" cy="609600"/>
          </a:xfrm>
          <a:prstGeom prst="rect">
            <a:avLst/>
          </a:prstGeom>
        </p:spPr>
      </p:pic>
      <p:pic>
        <p:nvPicPr>
          <p:cNvPr id="12" name="Sound aufgezeichnet">
            <a:hlinkClick r:id="" action="ppaction://media"/>
            <a:extLst>
              <a:ext uri="{FF2B5EF4-FFF2-40B4-BE49-F238E27FC236}">
                <a16:creationId xmlns:a16="http://schemas.microsoft.com/office/drawing/2014/main" id="{9A923F75-E736-4579-9584-41DE2E2884FE}"/>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812655" y="2387334"/>
            <a:ext cx="609600" cy="609600"/>
          </a:xfrm>
          <a:prstGeom prst="rect">
            <a:avLst/>
          </a:prstGeom>
        </p:spPr>
      </p:pic>
      <p:pic>
        <p:nvPicPr>
          <p:cNvPr id="13" name="Sound aufgezeichnet">
            <a:hlinkClick r:id="" action="ppaction://media"/>
            <a:extLst>
              <a:ext uri="{FF2B5EF4-FFF2-40B4-BE49-F238E27FC236}">
                <a16:creationId xmlns:a16="http://schemas.microsoft.com/office/drawing/2014/main" id="{D290BC81-D5AF-4D66-8ACB-47274F883F9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812655" y="1650867"/>
            <a:ext cx="609600" cy="609600"/>
          </a:xfrm>
          <a:prstGeom prst="rect">
            <a:avLst/>
          </a:prstGeom>
        </p:spPr>
      </p:pic>
      <p:pic>
        <p:nvPicPr>
          <p:cNvPr id="15" name="Sound aufgezeichnet">
            <a:hlinkClick r:id="" action="ppaction://media"/>
            <a:extLst>
              <a:ext uri="{FF2B5EF4-FFF2-40B4-BE49-F238E27FC236}">
                <a16:creationId xmlns:a16="http://schemas.microsoft.com/office/drawing/2014/main" id="{3156479B-31C7-47C8-B244-7164C34EE032}"/>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9782175" y="3193627"/>
            <a:ext cx="609600" cy="609600"/>
          </a:xfrm>
          <a:prstGeom prst="rect">
            <a:avLst/>
          </a:prstGeom>
        </p:spPr>
      </p:pic>
    </p:spTree>
    <p:extLst>
      <p:ext uri="{BB962C8B-B14F-4D97-AF65-F5344CB8AC3E}">
        <p14:creationId xmlns:p14="http://schemas.microsoft.com/office/powerpoint/2010/main" val="41071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353" fill="hold"/>
                                        <p:tgtEl>
                                          <p:spTgt spid="12"/>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618" fill="hold"/>
                                        <p:tgtEl>
                                          <p:spTgt spid="13"/>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4930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2761" fill="hold"/>
                                        <p:tgtEl>
                                          <p:spTgt spid="8"/>
                                        </p:tgtEl>
                                      </p:cBhvr>
                                    </p:cmd>
                                  </p:childTnLst>
                                </p:cTn>
                              </p:par>
                            </p:childTnLst>
                          </p:cTn>
                        </p:par>
                      </p:childTnLst>
                    </p:cTn>
                  </p:par>
                </p:childTnLst>
              </p:cTn>
              <p:nextCondLst>
                <p:cond evt="onClick" delay="0">
                  <p:tgtEl>
                    <p:spTgt spid="8"/>
                  </p:tgtEl>
                </p:cond>
              </p:nextCondLst>
            </p:seq>
            <p:audio>
              <p:cMediaNode vol="80000">
                <p:cTn id="56" fill="hold" display="0">
                  <p:stCondLst>
                    <p:cond delay="indefinite"/>
                  </p:stCondLst>
                  <p:endCondLst>
                    <p:cond evt="onStopAudio" delay="0">
                      <p:tgtEl>
                        <p:sldTgt/>
                      </p:tgtEl>
                    </p:cond>
                  </p:endCondLst>
                </p:cTn>
                <p:tgtEl>
                  <p:spTgt spid="8"/>
                </p:tgtEl>
              </p:cMediaNode>
            </p:audio>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9471" fill="hold"/>
                                        <p:tgtEl>
                                          <p:spTgt spid="10"/>
                                        </p:tgtEl>
                                      </p:cBhvr>
                                    </p:cmd>
                                  </p:childTnLst>
                                </p:cTn>
                              </p:par>
                            </p:childTnLst>
                          </p:cTn>
                        </p:par>
                      </p:childTnLst>
                    </p:cTn>
                  </p:par>
                </p:childTnLst>
              </p:cTn>
              <p:nextCondLst>
                <p:cond evt="onClick" delay="0">
                  <p:tgtEl>
                    <p:spTgt spid="10"/>
                  </p:tgtEl>
                </p:cond>
              </p:nextCondLst>
            </p:seq>
            <p:audio>
              <p:cMediaNode vol="80000">
                <p:cTn id="62" fill="hold" display="0">
                  <p:stCondLst>
                    <p:cond delay="indefinite"/>
                  </p:stCondLst>
                  <p:endCondLst>
                    <p:cond evt="onStopAudio" delay="0">
                      <p:tgtEl>
                        <p:sldTgt/>
                      </p:tgtEl>
                    </p:cond>
                  </p:endCondLst>
                </p:cTn>
                <p:tgtEl>
                  <p:spTgt spid="10"/>
                </p:tgtEl>
              </p:cMediaNode>
            </p:audio>
            <p:audio>
              <p:cMediaNode vol="80000">
                <p:cTn id="63" fill="hold" display="0">
                  <p:stCondLst>
                    <p:cond delay="indefinite"/>
                  </p:stCondLst>
                  <p:endCondLst>
                    <p:cond evt="onStopAudio" delay="0">
                      <p:tgtEl>
                        <p:sldTgt/>
                      </p:tgtEl>
                    </p:cond>
                  </p:endCondLst>
                </p:cTn>
                <p:tgtEl>
                  <p:spTgt spid="12"/>
                </p:tgtEl>
              </p:cMediaNode>
            </p:audio>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5"/>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82E7B-DE83-4FEC-BDF7-CB580B5539D8}"/>
              </a:ext>
            </a:extLst>
          </p:cNvPr>
          <p:cNvSpPr>
            <a:spLocks noGrp="1"/>
          </p:cNvSpPr>
          <p:nvPr>
            <p:ph type="title"/>
          </p:nvPr>
        </p:nvSpPr>
        <p:spPr/>
        <p:txBody>
          <a:bodyPr/>
          <a:lstStyle/>
          <a:p>
            <a:endParaRPr lang="de-DE" dirty="0"/>
          </a:p>
        </p:txBody>
      </p:sp>
      <p:pic>
        <p:nvPicPr>
          <p:cNvPr id="10" name="Inhaltsplatzhalter 9">
            <a:extLst>
              <a:ext uri="{FF2B5EF4-FFF2-40B4-BE49-F238E27FC236}">
                <a16:creationId xmlns:a16="http://schemas.microsoft.com/office/drawing/2014/main" id="{0D9B1AFF-1C12-478F-8B18-4DA337BB3539}"/>
              </a:ext>
            </a:extLst>
          </p:cNvPr>
          <p:cNvPicPr>
            <a:picLocks noGrp="1" noChangeAspect="1"/>
          </p:cNvPicPr>
          <p:nvPr>
            <p:ph idx="1"/>
          </p:nvPr>
        </p:nvPicPr>
        <p:blipFill>
          <a:blip r:embed="rId3"/>
          <a:stretch>
            <a:fillRect/>
          </a:stretch>
        </p:blipFill>
        <p:spPr>
          <a:xfrm>
            <a:off x="1097280" y="408238"/>
            <a:ext cx="9976221" cy="5778212"/>
          </a:xfrm>
        </p:spPr>
      </p:pic>
      <p:sp>
        <p:nvSpPr>
          <p:cNvPr id="4" name="Datumsplatzhalter 3">
            <a:extLst>
              <a:ext uri="{FF2B5EF4-FFF2-40B4-BE49-F238E27FC236}">
                <a16:creationId xmlns:a16="http://schemas.microsoft.com/office/drawing/2014/main" id="{29ABCCE0-F668-4B9C-8E1A-576DD0F3A7B9}"/>
              </a:ext>
            </a:extLst>
          </p:cNvPr>
          <p:cNvSpPr>
            <a:spLocks noGrp="1"/>
          </p:cNvSpPr>
          <p:nvPr>
            <p:ph type="dt" sz="half" idx="10"/>
          </p:nvPr>
        </p:nvSpPr>
        <p:spPr/>
        <p:txBody>
          <a:bodyPr/>
          <a:lstStyle/>
          <a:p>
            <a:fld id="{E951B9CD-CD1A-4ED0-8BD8-E33A8AE24435}" type="datetime1">
              <a:rPr lang="de-DE" smtClean="0"/>
              <a:t>12.04.2024</a:t>
            </a:fld>
            <a:endParaRPr lang="en-US" dirty="0"/>
          </a:p>
        </p:txBody>
      </p:sp>
      <p:sp>
        <p:nvSpPr>
          <p:cNvPr id="5" name="Fußzeilenplatzhalter 4">
            <a:extLst>
              <a:ext uri="{FF2B5EF4-FFF2-40B4-BE49-F238E27FC236}">
                <a16:creationId xmlns:a16="http://schemas.microsoft.com/office/drawing/2014/main" id="{A24791F6-45F5-4659-98C3-1089DA540FDE}"/>
              </a:ext>
            </a:extLst>
          </p:cNvPr>
          <p:cNvSpPr>
            <a:spLocks noGrp="1"/>
          </p:cNvSpPr>
          <p:nvPr>
            <p:ph type="ftr" sz="quarter" idx="11"/>
          </p:nvPr>
        </p:nvSpPr>
        <p:spPr/>
        <p:txBody>
          <a:bodyPr/>
          <a:lstStyle/>
          <a:p>
            <a:r>
              <a:rPr lang="de-DE"/>
              <a:t>Studienseminar Aurich für das Lehramt an Grund - Haupt - und Realschulen</a:t>
            </a:r>
            <a:endParaRPr lang="en-US" dirty="0"/>
          </a:p>
        </p:txBody>
      </p:sp>
      <p:sp>
        <p:nvSpPr>
          <p:cNvPr id="6" name="Rectangle 2">
            <a:extLst>
              <a:ext uri="{FF2B5EF4-FFF2-40B4-BE49-F238E27FC236}">
                <a16:creationId xmlns:a16="http://schemas.microsoft.com/office/drawing/2014/main" id="{92A13A00-9558-4541-9A94-79C6B65A9290}"/>
              </a:ext>
            </a:extLst>
          </p:cNvPr>
          <p:cNvSpPr>
            <a:spLocks noChangeArrowheads="1"/>
          </p:cNvSpPr>
          <p:nvPr/>
        </p:nvSpPr>
        <p:spPr bwMode="auto">
          <a:xfrm>
            <a:off x="923365" y="230294"/>
            <a:ext cx="141256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7" name="Rectangle 3">
            <a:extLst>
              <a:ext uri="{FF2B5EF4-FFF2-40B4-BE49-F238E27FC236}">
                <a16:creationId xmlns:a16="http://schemas.microsoft.com/office/drawing/2014/main" id="{1E61D8FA-21AB-4560-8FC1-FB627AD2159E}"/>
              </a:ext>
            </a:extLst>
          </p:cNvPr>
          <p:cNvSpPr>
            <a:spLocks noChangeArrowheads="1"/>
          </p:cNvSpPr>
          <p:nvPr/>
        </p:nvSpPr>
        <p:spPr bwMode="auto">
          <a:xfrm>
            <a:off x="1372628" y="5907194"/>
            <a:ext cx="141256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210885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(Verantwortung für die Ausbildung)</a:t>
            </a:r>
          </a:p>
        </p:txBody>
      </p:sp>
      <p:sp>
        <p:nvSpPr>
          <p:cNvPr id="3" name="Inhaltsplatzhalter 2"/>
          <p:cNvSpPr>
            <a:spLocks noGrp="1"/>
          </p:cNvSpPr>
          <p:nvPr>
            <p:ph idx="1"/>
          </p:nvPr>
        </p:nvSpPr>
        <p:spPr>
          <a:xfrm>
            <a:off x="1097280" y="1845734"/>
            <a:ext cx="10058400" cy="3198878"/>
          </a:xfrm>
        </p:spPr>
        <p:txBody>
          <a:bodyPr>
            <a:normAutofit/>
          </a:bodyPr>
          <a:lstStyle/>
          <a:p>
            <a:pPr marL="0" indent="0">
              <a:buNone/>
            </a:pPr>
            <a:endParaRPr lang="de-DE" dirty="0">
              <a:latin typeface="Arial" panose="020B0604020202020204" pitchFamily="34" charset="0"/>
              <a:cs typeface="Arial" panose="020B0604020202020204" pitchFamily="34" charset="0"/>
            </a:endParaRPr>
          </a:p>
          <a:p>
            <a:pPr marL="0" indent="0">
              <a:buNone/>
            </a:pPr>
            <a:r>
              <a:rPr lang="de-DE" b="1" dirty="0">
                <a:latin typeface="Arial" panose="020B0604020202020204" pitchFamily="34" charset="0"/>
                <a:cs typeface="Arial" panose="020B0604020202020204" pitchFamily="34" charset="0"/>
              </a:rPr>
              <a:t>... im Studienseminar </a:t>
            </a:r>
          </a:p>
          <a:p>
            <a:pPr marL="0" indent="0">
              <a:buNone/>
            </a:pPr>
            <a:r>
              <a:rPr lang="de-DE" dirty="0">
                <a:latin typeface="Arial" panose="020B0604020202020204" pitchFamily="34" charset="0"/>
                <a:cs typeface="Arial" panose="020B0604020202020204" pitchFamily="34" charset="0"/>
              </a:rPr>
              <a:t>Die Hauptverantwortung liegt bei der Seminarleitung. Diese ist auch direkte Vorgesetzte der </a:t>
            </a:r>
            <a:r>
              <a:rPr lang="de-DE" dirty="0" err="1">
                <a:latin typeface="Arial" panose="020B0604020202020204" pitchFamily="34" charset="0"/>
                <a:cs typeface="Arial" panose="020B0604020202020204" pitchFamily="34" charset="0"/>
              </a:rPr>
              <a:t>LiVD</a:t>
            </a:r>
            <a:r>
              <a:rPr lang="de-DE" dirty="0">
                <a:latin typeface="Arial" panose="020B0604020202020204" pitchFamily="34" charset="0"/>
                <a:cs typeface="Arial" panose="020B0604020202020204" pitchFamily="34" charset="0"/>
              </a:rPr>
              <a:t>. Im Studienseminar wird auch die Personalakte geführt.</a:t>
            </a:r>
          </a:p>
          <a:p>
            <a:pPr marL="0" indent="0">
              <a:buNone/>
            </a:pPr>
            <a:br>
              <a:rPr lang="de-DE" altLang="de-DE" dirty="0">
                <a:latin typeface="Arial" panose="020B0604020202020204" pitchFamily="34" charset="0"/>
                <a:cs typeface="Arial" panose="020B0604020202020204" pitchFamily="34" charset="0"/>
              </a:rPr>
            </a:br>
            <a:endParaRPr lang="de-DE" dirty="0"/>
          </a:p>
          <a:p>
            <a:pPr marL="457200" indent="-457200">
              <a:buFont typeface="+mj-lt"/>
              <a:buAutoNum type="arabicPeriod"/>
            </a:pPr>
            <a:endParaRPr lang="de-DE" dirty="0"/>
          </a:p>
        </p:txBody>
      </p:sp>
      <p:sp>
        <p:nvSpPr>
          <p:cNvPr id="4" name="Datumsplatzhalter 3"/>
          <p:cNvSpPr>
            <a:spLocks noGrp="1"/>
          </p:cNvSpPr>
          <p:nvPr>
            <p:ph type="dt" sz="half" idx="10"/>
          </p:nvPr>
        </p:nvSpPr>
        <p:spPr/>
        <p:txBody>
          <a:bodyPr/>
          <a:lstStyle/>
          <a:p>
            <a:fld id="{9021ED69-55AB-42AF-83D5-5AA8B8DDDEF0}"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2175" y="3257550"/>
            <a:ext cx="609600" cy="609600"/>
          </a:xfrm>
          <a:prstGeom prst="rect">
            <a:avLst/>
          </a:prstGeom>
        </p:spPr>
      </p:pic>
    </p:spTree>
    <p:extLst>
      <p:ext uri="{BB962C8B-B14F-4D97-AF65-F5344CB8AC3E}">
        <p14:creationId xmlns:p14="http://schemas.microsoft.com/office/powerpoint/2010/main" val="910005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(Verantwortung für die Ausbildung)</a:t>
            </a:r>
          </a:p>
        </p:txBody>
      </p:sp>
      <p:sp>
        <p:nvSpPr>
          <p:cNvPr id="3" name="Inhaltsplatzhalter 2"/>
          <p:cNvSpPr>
            <a:spLocks noGrp="1"/>
          </p:cNvSpPr>
          <p:nvPr>
            <p:ph idx="1"/>
          </p:nvPr>
        </p:nvSpPr>
        <p:spPr>
          <a:xfrm>
            <a:off x="1097280" y="1845734"/>
            <a:ext cx="10058400" cy="3198878"/>
          </a:xfrm>
        </p:spPr>
        <p:txBody>
          <a:bodyPr>
            <a:normAutofit/>
          </a:bodyPr>
          <a:lstStyle/>
          <a:p>
            <a:pPr marL="0" indent="0">
              <a:buNone/>
            </a:pPr>
            <a:endParaRPr lang="de-DE" dirty="0">
              <a:latin typeface="Arial" panose="020B0604020202020204" pitchFamily="34" charset="0"/>
              <a:cs typeface="Arial" panose="020B0604020202020204" pitchFamily="34" charset="0"/>
            </a:endParaRPr>
          </a:p>
          <a:p>
            <a:pPr marL="0" indent="0">
              <a:buNone/>
            </a:pPr>
            <a:r>
              <a:rPr lang="de-DE" b="1" dirty="0">
                <a:latin typeface="Arial" panose="020B0604020202020204" pitchFamily="34" charset="0"/>
                <a:cs typeface="Arial" panose="020B0604020202020204" pitchFamily="34" charset="0"/>
              </a:rPr>
              <a:t>... in den Schulen: </a:t>
            </a:r>
          </a:p>
          <a:p>
            <a:pPr marL="0" indent="0">
              <a:buNone/>
            </a:pPr>
            <a:r>
              <a:rPr lang="de-DE" altLang="de-DE" b="1" dirty="0">
                <a:latin typeface="Arial" panose="020B0604020202020204" pitchFamily="34" charset="0"/>
                <a:cs typeface="Arial" panose="020B0604020202020204" pitchFamily="34" charset="0"/>
              </a:rPr>
              <a:t>Auszug aus der APVO § 8:  Ausbildungsschule</a:t>
            </a:r>
          </a:p>
          <a:p>
            <a:pPr marL="0" indent="0">
              <a:buNone/>
            </a:pP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(1) Jede Lehrkraft an der Ausbildungsschule ist verpflichtet, in ihren Fächern Lehrkräfte im Vorbereitungsdienst zu betreuen. Sie ist bei der Betreuung (Anm. also im BU) weisungsberechtigt.</a:t>
            </a:r>
            <a:br>
              <a:rPr lang="de-DE" altLang="de-DE" dirty="0">
                <a:latin typeface="Arial" panose="020B0604020202020204" pitchFamily="34" charset="0"/>
                <a:cs typeface="Arial" panose="020B0604020202020204" pitchFamily="34" charset="0"/>
              </a:rPr>
            </a:br>
            <a:endParaRPr lang="de-DE" dirty="0"/>
          </a:p>
          <a:p>
            <a:pPr marL="457200" indent="-457200">
              <a:buFont typeface="+mj-lt"/>
              <a:buAutoNum type="arabicPeriod"/>
            </a:pPr>
            <a:endParaRPr lang="de-DE" dirty="0"/>
          </a:p>
        </p:txBody>
      </p:sp>
      <p:sp>
        <p:nvSpPr>
          <p:cNvPr id="4" name="Datumsplatzhalter 3"/>
          <p:cNvSpPr>
            <a:spLocks noGrp="1"/>
          </p:cNvSpPr>
          <p:nvPr>
            <p:ph type="dt" sz="half" idx="10"/>
          </p:nvPr>
        </p:nvSpPr>
        <p:spPr/>
        <p:txBody>
          <a:bodyPr/>
          <a:lstStyle/>
          <a:p>
            <a:fld id="{9021ED69-55AB-42AF-83D5-5AA8B8DDDEF0}"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4150" y="1924050"/>
            <a:ext cx="609600" cy="609600"/>
          </a:xfrm>
          <a:prstGeom prst="rect">
            <a:avLst/>
          </a:prstGeom>
        </p:spPr>
      </p:pic>
    </p:spTree>
    <p:extLst>
      <p:ext uri="{BB962C8B-B14F-4D97-AF65-F5344CB8AC3E}">
        <p14:creationId xmlns:p14="http://schemas.microsoft.com/office/powerpoint/2010/main" val="1719198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5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Ausbildung </a:t>
            </a:r>
            <a:r>
              <a:rPr lang="de-DE" sz="3200" dirty="0">
                <a:latin typeface="Arial" panose="020B0604020202020204" pitchFamily="34" charset="0"/>
                <a:cs typeface="Arial" panose="020B0604020202020204" pitchFamily="34" charset="0"/>
              </a:rPr>
              <a:t>(Verantwortung für die Ausbildung)</a:t>
            </a:r>
          </a:p>
        </p:txBody>
      </p:sp>
      <p:sp>
        <p:nvSpPr>
          <p:cNvPr id="3" name="Inhaltsplatzhalter 2"/>
          <p:cNvSpPr>
            <a:spLocks noGrp="1"/>
          </p:cNvSpPr>
          <p:nvPr>
            <p:ph idx="1"/>
          </p:nvPr>
        </p:nvSpPr>
        <p:spPr>
          <a:xfrm>
            <a:off x="1097280" y="1845734"/>
            <a:ext cx="10058400" cy="3198878"/>
          </a:xfrm>
        </p:spPr>
        <p:txBody>
          <a:bodyPr>
            <a:normAutofit/>
          </a:bodyPr>
          <a:lstStyle/>
          <a:p>
            <a:pPr marL="0" indent="0">
              <a:buNone/>
            </a:pPr>
            <a:endParaRPr lang="de-DE" b="1" dirty="0">
              <a:latin typeface="Arial" panose="020B0604020202020204" pitchFamily="34" charset="0"/>
              <a:cs typeface="Arial" panose="020B0604020202020204" pitchFamily="34" charset="0"/>
            </a:endParaRPr>
          </a:p>
          <a:p>
            <a:pPr marL="0" indent="0">
              <a:buNone/>
            </a:pPr>
            <a:r>
              <a:rPr lang="de-DE" b="1" dirty="0">
                <a:latin typeface="Arial" panose="020B0604020202020204" pitchFamily="34" charset="0"/>
                <a:cs typeface="Arial" panose="020B0604020202020204" pitchFamily="34" charset="0"/>
              </a:rPr>
              <a:t>... in den Schulen: </a:t>
            </a:r>
          </a:p>
          <a:p>
            <a:pPr marL="0" indent="0">
              <a:buNone/>
            </a:pPr>
            <a:r>
              <a:rPr lang="de-DE" altLang="de-DE" b="1" dirty="0">
                <a:latin typeface="Arial" panose="020B0604020202020204" pitchFamily="34" charset="0"/>
                <a:cs typeface="Arial" panose="020B0604020202020204" pitchFamily="34" charset="0"/>
              </a:rPr>
              <a:t>Auszug aus der APVO § 8:  Ausbildungsschule</a:t>
            </a:r>
          </a:p>
          <a:p>
            <a:pPr marL="0" indent="0">
              <a:buNone/>
            </a:pP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(2) Die Lehrkräfte im Vorbereitungsdienst sind an der Ausbildungsschule in die schulpraktische Arbeit, auch im Hinblick auf die Eigenverantwortlichkeit der Schule, einzuführen. </a:t>
            </a:r>
            <a:r>
              <a:rPr lang="de-DE" altLang="de-DE" dirty="0">
                <a:solidFill>
                  <a:schemeClr val="tx1"/>
                </a:solidFill>
                <a:latin typeface="Arial" panose="020B0604020202020204" pitchFamily="34" charset="0"/>
                <a:cs typeface="Arial" panose="020B0604020202020204" pitchFamily="34" charset="0"/>
              </a:rPr>
              <a:t>Hierfür trägt die Schulleiterin oder der Schulleiter die Verantwortung.</a:t>
            </a:r>
          </a:p>
          <a:p>
            <a:pPr marL="457200" indent="-457200">
              <a:buFont typeface="+mj-lt"/>
              <a:buAutoNum type="arabicPeriod"/>
            </a:pPr>
            <a:endParaRPr lang="de-DE" dirty="0"/>
          </a:p>
          <a:p>
            <a:pPr marL="457200" indent="-457200">
              <a:buFont typeface="+mj-lt"/>
              <a:buAutoNum type="arabicPeriod"/>
            </a:pPr>
            <a:endParaRPr lang="de-DE" dirty="0"/>
          </a:p>
        </p:txBody>
      </p:sp>
      <p:sp>
        <p:nvSpPr>
          <p:cNvPr id="4" name="Datumsplatzhalter 3"/>
          <p:cNvSpPr>
            <a:spLocks noGrp="1"/>
          </p:cNvSpPr>
          <p:nvPr>
            <p:ph type="dt" sz="half" idx="10"/>
          </p:nvPr>
        </p:nvSpPr>
        <p:spPr/>
        <p:txBody>
          <a:bodyPr/>
          <a:lstStyle/>
          <a:p>
            <a:fld id="{9021ED69-55AB-42AF-83D5-5AA8B8DDDEF0}" type="datetime1">
              <a:rPr lang="de-DE" smtClean="0"/>
              <a:t>12.04.2024</a:t>
            </a:fld>
            <a:endParaRPr lang="en-US" dirty="0"/>
          </a:p>
        </p:txBody>
      </p:sp>
      <p:sp>
        <p:nvSpPr>
          <p:cNvPr id="5" name="Fußzeilenplatzhalter 4"/>
          <p:cNvSpPr>
            <a:spLocks noGrp="1"/>
          </p:cNvSpPr>
          <p:nvPr>
            <p:ph type="ftr" sz="quarter" idx="11"/>
          </p:nvPr>
        </p:nvSpPr>
        <p:spPr/>
        <p:txBody>
          <a:bodyPr/>
          <a:lstStyle/>
          <a:p>
            <a:r>
              <a:rPr lang="de-DE" dirty="0"/>
              <a:t>Studienseminar Aurich für das Lehramt an Grund -, Haupt - und Realschulen</a:t>
            </a:r>
            <a:endParaRPr lang="en-US" dirty="0"/>
          </a:p>
        </p:txBody>
      </p:sp>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0775" y="2295525"/>
            <a:ext cx="609600" cy="609600"/>
          </a:xfrm>
          <a:prstGeom prst="rect">
            <a:avLst/>
          </a:prstGeom>
        </p:spPr>
      </p:pic>
    </p:spTree>
    <p:extLst>
      <p:ext uri="{BB962C8B-B14F-4D97-AF65-F5344CB8AC3E}">
        <p14:creationId xmlns:p14="http://schemas.microsoft.com/office/powerpoint/2010/main" val="572915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ückblick">
  <a:themeElements>
    <a:clrScheme name="Rückblick">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2329</Words>
  <Application>Microsoft Office PowerPoint</Application>
  <PresentationFormat>Breitbild</PresentationFormat>
  <Paragraphs>348</Paragraphs>
  <Slides>36</Slides>
  <Notes>24</Notes>
  <HiddenSlides>0</HiddenSlides>
  <MMClips>40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36</vt:i4>
      </vt:variant>
    </vt:vector>
  </HeadingPairs>
  <TitlesOfParts>
    <vt:vector size="40" baseType="lpstr">
      <vt:lpstr>Arial</vt:lpstr>
      <vt:lpstr>Calibri</vt:lpstr>
      <vt:lpstr>Calibri Light</vt:lpstr>
      <vt:lpstr>Rückblick</vt:lpstr>
      <vt:lpstr>Informationen zum Vorbereitungsdienst für  Schulleitungen sowie Fachlehrerinnen und Fachlehrer  an den Ausbildungsschulen Regelungen ab 08.22</vt:lpstr>
      <vt:lpstr>APVO-Lehr  </vt:lpstr>
      <vt:lpstr>Kompetenzbereiche APVO Lehr </vt:lpstr>
      <vt:lpstr>Ziel des Vorbereitungsdienstes (§2 APVO Lehr)</vt:lpstr>
      <vt:lpstr>Ausbildung von Lehrkräften im Vorbereitungsdienst -  am Beispiel des Studienseminars Aurich für die Lehrämter an GHRS</vt:lpstr>
      <vt:lpstr>PowerPoint-Präsentation</vt:lpstr>
      <vt:lpstr>Ausbildung (Verantwortung für die Ausbildung)</vt:lpstr>
      <vt:lpstr>Ausbildung (Verantwortung für die Ausbildung)</vt:lpstr>
      <vt:lpstr>Ausbildung (Verantwortung für die Ausbildung)</vt:lpstr>
      <vt:lpstr>Ausbildung (Aufgaben der Schule) </vt:lpstr>
      <vt:lpstr>Ausbildung (Aufgaben der Schule) </vt:lpstr>
      <vt:lpstr>Ausbildung (Aufgaben der Schule) </vt:lpstr>
      <vt:lpstr>Ausbildung (Aufgaben der Schule) </vt:lpstr>
      <vt:lpstr>Ausbildung (Aufgaben der Schule) </vt:lpstr>
      <vt:lpstr>Ausbildung (Aufgaben der Schule) </vt:lpstr>
      <vt:lpstr>Ausbildung (Formalitäten)</vt:lpstr>
      <vt:lpstr>Ausbildung (Formalitäten)</vt:lpstr>
      <vt:lpstr>Ausbildung (Formalitäten)</vt:lpstr>
      <vt:lpstr>Unterrichtsbesuche </vt:lpstr>
      <vt:lpstr>Unterrichtsbesuche</vt:lpstr>
      <vt:lpstr>Unterrichtsbesuche</vt:lpstr>
      <vt:lpstr>Bewertung der LiVD</vt:lpstr>
      <vt:lpstr>Prüfung (regulär)</vt:lpstr>
      <vt:lpstr>Corona-Ausbildung (sofern diese noch zum Tragen kommt)</vt:lpstr>
      <vt:lpstr>Corona-Ausbildung</vt:lpstr>
      <vt:lpstr>Corona-Ausbildung</vt:lpstr>
      <vt:lpstr>Corona-Ausbildung</vt:lpstr>
      <vt:lpstr>Corona-Ausbildung</vt:lpstr>
      <vt:lpstr>Corona-Ausbildung</vt:lpstr>
      <vt:lpstr>Corona-Ausbildung</vt:lpstr>
      <vt:lpstr>Corona-Ausbildung</vt:lpstr>
      <vt:lpstr>Corona-Ausbildung</vt:lpstr>
      <vt:lpstr>Corona-Ausbildung</vt:lpstr>
      <vt:lpstr>Corona-Ausbildung</vt:lpstr>
      <vt:lpstr>Corona-Ausbildung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Vorbereitung eines Konzeptes zur Förderung der Zusammenarbeit von Studienseminar und Ausbildungsschule</dc:title>
  <dc:creator>Tobias Biermann</dc:creator>
  <cp:lastModifiedBy>Riecken, Sebastian (STS)</cp:lastModifiedBy>
  <cp:revision>131</cp:revision>
  <cp:lastPrinted>2016-06-19T15:16:45Z</cp:lastPrinted>
  <dcterms:created xsi:type="dcterms:W3CDTF">2016-06-03T19:26:25Z</dcterms:created>
  <dcterms:modified xsi:type="dcterms:W3CDTF">2024-04-12T09:46:45Z</dcterms:modified>
</cp:coreProperties>
</file>