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0"/>
  </p:notesMasterIdLst>
  <p:handoutMasterIdLst>
    <p:handoutMasterId r:id="rId21"/>
  </p:handoutMasterIdLst>
  <p:sldIdLst>
    <p:sldId id="256" r:id="rId2"/>
    <p:sldId id="281" r:id="rId3"/>
    <p:sldId id="258" r:id="rId4"/>
    <p:sldId id="259" r:id="rId5"/>
    <p:sldId id="265" r:id="rId6"/>
    <p:sldId id="263" r:id="rId7"/>
    <p:sldId id="283" r:id="rId8"/>
    <p:sldId id="264" r:id="rId9"/>
    <p:sldId id="274" r:id="rId10"/>
    <p:sldId id="276" r:id="rId11"/>
    <p:sldId id="277" r:id="rId12"/>
    <p:sldId id="280" r:id="rId13"/>
    <p:sldId id="278" r:id="rId14"/>
    <p:sldId id="266" r:id="rId15"/>
    <p:sldId id="282" r:id="rId16"/>
    <p:sldId id="279" r:id="rId17"/>
    <p:sldId id="267"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19"/>
    <p:restoredTop sz="86418"/>
  </p:normalViewPr>
  <p:slideViewPr>
    <p:cSldViewPr snapToGrid="0" snapToObjects="1">
      <p:cViewPr varScale="1">
        <p:scale>
          <a:sx n="107" d="100"/>
          <a:sy n="107" d="100"/>
        </p:scale>
        <p:origin x="120" y="222"/>
      </p:cViewPr>
      <p:guideLst/>
    </p:cSldViewPr>
  </p:slideViewPr>
  <p:outlineViewPr>
    <p:cViewPr>
      <p:scale>
        <a:sx n="33" d="100"/>
        <a:sy n="33" d="100"/>
      </p:scale>
      <p:origin x="0" y="-3568"/>
    </p:cViewPr>
  </p:outlin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6B40D5-1C74-4D45-B8D7-D48F7AB96D7C}" type="datetimeFigureOut">
              <a:rPr lang="de-DE" smtClean="0"/>
              <a:t>12.04.2024</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4E1E0C-8C96-3742-8C93-BC615EBE3B0E}" type="slidenum">
              <a:rPr lang="de-DE" smtClean="0"/>
              <a:t>‹Nr.›</a:t>
            </a:fld>
            <a:endParaRPr lang="de-DE"/>
          </a:p>
        </p:txBody>
      </p:sp>
    </p:spTree>
    <p:extLst>
      <p:ext uri="{BB962C8B-B14F-4D97-AF65-F5344CB8AC3E}">
        <p14:creationId xmlns:p14="http://schemas.microsoft.com/office/powerpoint/2010/main" val="909527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C21BE-C2D8-594D-9562-BD2C5D3376AA}" type="datetimeFigureOut">
              <a:rPr lang="de-DE" smtClean="0"/>
              <a:t>12.04.2024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3E1AA-4E56-C84F-9ED1-1056EF5A7A6C}" type="slidenum">
              <a:rPr lang="de-DE" smtClean="0"/>
              <a:t>‹Nr.›</a:t>
            </a:fld>
            <a:endParaRPr lang="de-DE"/>
          </a:p>
        </p:txBody>
      </p:sp>
    </p:spTree>
    <p:extLst>
      <p:ext uri="{BB962C8B-B14F-4D97-AF65-F5344CB8AC3E}">
        <p14:creationId xmlns:p14="http://schemas.microsoft.com/office/powerpoint/2010/main" val="3981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1</a:t>
            </a:fld>
            <a:endParaRPr lang="de-DE"/>
          </a:p>
        </p:txBody>
      </p:sp>
    </p:spTree>
    <p:extLst>
      <p:ext uri="{BB962C8B-B14F-4D97-AF65-F5344CB8AC3E}">
        <p14:creationId xmlns:p14="http://schemas.microsoft.com/office/powerpoint/2010/main" val="1171091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18</a:t>
            </a:fld>
            <a:endParaRPr lang="de-DE"/>
          </a:p>
        </p:txBody>
      </p:sp>
    </p:spTree>
    <p:extLst>
      <p:ext uri="{BB962C8B-B14F-4D97-AF65-F5344CB8AC3E}">
        <p14:creationId xmlns:p14="http://schemas.microsoft.com/office/powerpoint/2010/main" val="87996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B43E1AA-4E56-C84F-9ED1-1056EF5A7A6C}" type="slidenum">
              <a:rPr lang="de-DE" smtClean="0"/>
              <a:t>3</a:t>
            </a:fld>
            <a:endParaRPr lang="de-DE"/>
          </a:p>
        </p:txBody>
      </p:sp>
    </p:spTree>
    <p:extLst>
      <p:ext uri="{BB962C8B-B14F-4D97-AF65-F5344CB8AC3E}">
        <p14:creationId xmlns:p14="http://schemas.microsoft.com/office/powerpoint/2010/main" val="8688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4</a:t>
            </a:fld>
            <a:endParaRPr lang="de-DE"/>
          </a:p>
        </p:txBody>
      </p:sp>
    </p:spTree>
    <p:extLst>
      <p:ext uri="{BB962C8B-B14F-4D97-AF65-F5344CB8AC3E}">
        <p14:creationId xmlns:p14="http://schemas.microsoft.com/office/powerpoint/2010/main" val="47232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5</a:t>
            </a:fld>
            <a:endParaRPr lang="de-DE"/>
          </a:p>
        </p:txBody>
      </p:sp>
    </p:spTree>
    <p:extLst>
      <p:ext uri="{BB962C8B-B14F-4D97-AF65-F5344CB8AC3E}">
        <p14:creationId xmlns:p14="http://schemas.microsoft.com/office/powerpoint/2010/main" val="149932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6</a:t>
            </a:fld>
            <a:endParaRPr lang="de-DE"/>
          </a:p>
        </p:txBody>
      </p:sp>
    </p:spTree>
    <p:extLst>
      <p:ext uri="{BB962C8B-B14F-4D97-AF65-F5344CB8AC3E}">
        <p14:creationId xmlns:p14="http://schemas.microsoft.com/office/powerpoint/2010/main" val="79467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B43E1AA-4E56-C84F-9ED1-1056EF5A7A6C}" type="slidenum">
              <a:rPr lang="de-DE" smtClean="0"/>
              <a:t>7</a:t>
            </a:fld>
            <a:endParaRPr lang="de-DE"/>
          </a:p>
        </p:txBody>
      </p:sp>
    </p:spTree>
    <p:extLst>
      <p:ext uri="{BB962C8B-B14F-4D97-AF65-F5344CB8AC3E}">
        <p14:creationId xmlns:p14="http://schemas.microsoft.com/office/powerpoint/2010/main" val="3558343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43E1AA-4E56-C84F-9ED1-1056EF5A7A6C}" type="slidenum">
              <a:rPr lang="de-DE" smtClean="0"/>
              <a:t>8</a:t>
            </a:fld>
            <a:endParaRPr lang="de-DE"/>
          </a:p>
        </p:txBody>
      </p:sp>
    </p:spTree>
    <p:extLst>
      <p:ext uri="{BB962C8B-B14F-4D97-AF65-F5344CB8AC3E}">
        <p14:creationId xmlns:p14="http://schemas.microsoft.com/office/powerpoint/2010/main" val="140266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B43E1AA-4E56-C84F-9ED1-1056EF5A7A6C}" type="slidenum">
              <a:rPr lang="de-DE" smtClean="0"/>
              <a:t>15</a:t>
            </a:fld>
            <a:endParaRPr lang="de-DE"/>
          </a:p>
        </p:txBody>
      </p:sp>
    </p:spTree>
    <p:extLst>
      <p:ext uri="{BB962C8B-B14F-4D97-AF65-F5344CB8AC3E}">
        <p14:creationId xmlns:p14="http://schemas.microsoft.com/office/powerpoint/2010/main" val="2776918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B43E1AA-4E56-C84F-9ED1-1056EF5A7A6C}" type="slidenum">
              <a:rPr lang="de-DE" smtClean="0"/>
              <a:t>17</a:t>
            </a:fld>
            <a:endParaRPr lang="de-DE"/>
          </a:p>
        </p:txBody>
      </p:sp>
    </p:spTree>
    <p:extLst>
      <p:ext uri="{BB962C8B-B14F-4D97-AF65-F5344CB8AC3E}">
        <p14:creationId xmlns:p14="http://schemas.microsoft.com/office/powerpoint/2010/main" val="103596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B7BD0C1-893F-472C-A564-CD04DB69B45B}" type="datetime1">
              <a:rPr lang="de-DE" smtClean="0"/>
              <a:t>12.04.2024</a:t>
            </a:fld>
            <a:endParaRPr lang="en-US" dirty="0"/>
          </a:p>
        </p:txBody>
      </p:sp>
      <p:sp>
        <p:nvSpPr>
          <p:cNvPr id="5" name="Footer Placehold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68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985BF5F-E051-4D7D-8286-A9A9BA8E6660}" type="datetime1">
              <a:rPr lang="de-DE" smtClean="0"/>
              <a:t>12.04.2024</a:t>
            </a:fld>
            <a:endParaRPr lang="en-US" dirty="0"/>
          </a:p>
        </p:txBody>
      </p:sp>
      <p:sp>
        <p:nvSpPr>
          <p:cNvPr id="5" name="Footer Placehold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44314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B6652A5-87E1-4DDB-9157-F70A8FC850F5}" type="datetime1">
              <a:rPr lang="de-DE" smtClean="0"/>
              <a:t>12.04.2024</a:t>
            </a:fld>
            <a:endParaRPr lang="en-US" dirty="0"/>
          </a:p>
        </p:txBody>
      </p:sp>
      <p:sp>
        <p:nvSpPr>
          <p:cNvPr id="5" name="Footer Placehold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28456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51B9CD-CD1A-4ED0-8BD8-E33A8AE24435}" type="datetime1">
              <a:rPr lang="de-DE" smtClean="0"/>
              <a:t>12.04.2024</a:t>
            </a:fld>
            <a:endParaRPr lang="en-US" dirty="0"/>
          </a:p>
        </p:txBody>
      </p:sp>
      <p:sp>
        <p:nvSpPr>
          <p:cNvPr id="5" name="Footer Placehold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‹Nr.›</a:t>
            </a:fld>
            <a:endParaRPr lang="en-US" dirty="0"/>
          </a:p>
        </p:txBody>
      </p:sp>
    </p:spTree>
    <p:extLst>
      <p:ext uri="{BB962C8B-B14F-4D97-AF65-F5344CB8AC3E}">
        <p14:creationId xmlns:p14="http://schemas.microsoft.com/office/powerpoint/2010/main" val="107616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E244B9B-534A-4291-A0F6-9C2A46CCBAA7}" type="datetime1">
              <a:rPr lang="de-DE" smtClean="0"/>
              <a:t>12.04.2024</a:t>
            </a:fld>
            <a:endParaRPr lang="en-US" dirty="0"/>
          </a:p>
        </p:txBody>
      </p:sp>
      <p:sp>
        <p:nvSpPr>
          <p:cNvPr id="5" name="Footer Placehold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124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D229B51-4AAC-4177-ADC8-242ED74EA9D0}" type="datetime1">
              <a:rPr lang="de-DE" smtClean="0"/>
              <a:t>12.04.2024</a:t>
            </a:fld>
            <a:endParaRPr lang="en-US" dirty="0"/>
          </a:p>
        </p:txBody>
      </p:sp>
      <p:sp>
        <p:nvSpPr>
          <p:cNvPr id="6" name="Footer Placeholder 5"/>
          <p:cNvSpPr>
            <a:spLocks noGrp="1"/>
          </p:cNvSpPr>
          <p:nvPr>
            <p:ph type="ftr" sz="quarter" idx="11"/>
          </p:nvPr>
        </p:nvSpPr>
        <p:spPr/>
        <p:txBody>
          <a:bodyPr/>
          <a:lstStyle/>
          <a:p>
            <a:r>
              <a:rPr lang="de-DE"/>
              <a:t>Studienseminar Aurich für das Lehramt an Grund - Haupt - und Realschulen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04969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5"/>
            <a:ext cx="493776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0FE16D5-5C36-4C98-83AE-B614B8F22F06}" type="datetime1">
              <a:rPr lang="de-DE" smtClean="0"/>
              <a:t>12.04.2024</a:t>
            </a:fld>
            <a:endParaRPr lang="en-US" dirty="0"/>
          </a:p>
        </p:txBody>
      </p:sp>
      <p:sp>
        <p:nvSpPr>
          <p:cNvPr id="8" name="Footer Placeholder 7"/>
          <p:cNvSpPr>
            <a:spLocks noGrp="1"/>
          </p:cNvSpPr>
          <p:nvPr>
            <p:ph type="ftr" sz="quarter" idx="11"/>
          </p:nvPr>
        </p:nvSpPr>
        <p:spPr/>
        <p:txBody>
          <a:bodyPr/>
          <a:lstStyle/>
          <a:p>
            <a:r>
              <a:rPr lang="de-DE"/>
              <a:t>Studienseminar Aurich für das Lehramt an Grund - Haupt - und Realschulen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68220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BBF4335-BD67-4F10-BA9A-773196336EB6}" type="datetime1">
              <a:rPr lang="de-DE" smtClean="0"/>
              <a:t>12.04.2024</a:t>
            </a:fld>
            <a:endParaRPr lang="en-US" dirty="0"/>
          </a:p>
        </p:txBody>
      </p:sp>
      <p:sp>
        <p:nvSpPr>
          <p:cNvPr id="4" name="Footer Placeholder 3"/>
          <p:cNvSpPr>
            <a:spLocks noGrp="1"/>
          </p:cNvSpPr>
          <p:nvPr>
            <p:ph type="ftr" sz="quarter" idx="11"/>
          </p:nvPr>
        </p:nvSpPr>
        <p:spPr/>
        <p:txBody>
          <a:bodyPr/>
          <a:lstStyle/>
          <a:p>
            <a:r>
              <a:rPr lang="de-DE"/>
              <a:t>Studienseminar Aurich für das Lehramt an Grund - Haupt - und Realschulen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8321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CC92B73-0D27-4BE5-A47A-063C3AD8AF48}" type="datetime1">
              <a:rPr lang="de-DE" smtClean="0"/>
              <a:t>12.04.2024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de-DE"/>
              <a:t>Studienseminar Aurich für das Lehramt an Grund - Haupt - und Realschulen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83883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7DB11D7-FE97-4F0A-A4C8-5026D9212B4B}" type="datetime1">
              <a:rPr lang="de-DE" smtClean="0"/>
              <a:t>12.04.2024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de-DE"/>
              <a:t>Studienseminar Aurich für das Lehramt an Grund - Haupt - und Realschulen</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89651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A6985DF-EC74-4851-8DD9-6F70A37ADB6A}" type="datetime1">
              <a:rPr lang="de-DE" smtClean="0"/>
              <a:t>12.04.2024</a:t>
            </a:fld>
            <a:endParaRPr lang="en-US" dirty="0"/>
          </a:p>
        </p:txBody>
      </p:sp>
      <p:sp>
        <p:nvSpPr>
          <p:cNvPr id="6" name="Footer Placeholder 5"/>
          <p:cNvSpPr>
            <a:spLocks noGrp="1"/>
          </p:cNvSpPr>
          <p:nvPr>
            <p:ph type="ftr" sz="quarter" idx="11"/>
          </p:nvPr>
        </p:nvSpPr>
        <p:spPr/>
        <p:txBody>
          <a:bodyPr/>
          <a:lstStyle/>
          <a:p>
            <a:r>
              <a:rPr lang="de-DE"/>
              <a:t>Studienseminar Aurich für das Lehramt an Grund - Haupt - und Realschulen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95736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3EF9113-2FB9-4DAC-A0DB-AE9C9CB0E47B}" type="datetime1">
              <a:rPr lang="de-DE" smtClean="0"/>
              <a:t>12.04.2024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de-DE"/>
              <a:t>Studienseminar Aurich für das Lehramt an Grund - Haupt - und Realschulen</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3514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97280" y="758952"/>
            <a:ext cx="10058400" cy="3180057"/>
          </a:xfrm>
        </p:spPr>
        <p:txBody>
          <a:bodyPr>
            <a:noAutofit/>
          </a:bodyPr>
          <a:lstStyle/>
          <a:p>
            <a:pPr algn="ctr"/>
            <a:r>
              <a:rPr lang="de-DE" sz="5400" b="1" dirty="0"/>
              <a:t>Informationen zum Vorbereitungsdienst für </a:t>
            </a:r>
            <a:br>
              <a:rPr lang="de-DE" sz="5400" b="1" dirty="0"/>
            </a:br>
            <a:r>
              <a:rPr lang="de-DE" sz="5400" b="1" dirty="0"/>
              <a:t>Anwärterinnen und Anwärter</a:t>
            </a:r>
            <a:br>
              <a:rPr lang="de-DE" sz="5400" b="1" dirty="0"/>
            </a:br>
            <a:r>
              <a:rPr lang="de-DE" sz="2800" b="1" dirty="0"/>
              <a:t>Regelungen ab 08.2022</a:t>
            </a:r>
            <a:endParaRPr lang="de-DE" sz="2800" dirty="0"/>
          </a:p>
        </p:txBody>
      </p:sp>
      <p:sp>
        <p:nvSpPr>
          <p:cNvPr id="3" name="Untertitel 2"/>
          <p:cNvSpPr>
            <a:spLocks noGrp="1"/>
          </p:cNvSpPr>
          <p:nvPr>
            <p:ph type="subTitle" idx="1"/>
          </p:nvPr>
        </p:nvSpPr>
        <p:spPr/>
        <p:txBody>
          <a:bodyPr>
            <a:normAutofit fontScale="55000" lnSpcReduction="20000"/>
          </a:bodyPr>
          <a:lstStyle/>
          <a:p>
            <a:pPr algn="ctr"/>
            <a:endParaRPr lang="de-DE" sz="3600" cap="none" dirty="0">
              <a:solidFill>
                <a:schemeClr val="tx1"/>
              </a:solidFill>
              <a:latin typeface="Calibri" charset="0"/>
              <a:ea typeface="Calibri" charset="0"/>
              <a:cs typeface="Calibri" charset="0"/>
            </a:endParaRPr>
          </a:p>
          <a:p>
            <a:pPr algn="ctr"/>
            <a:r>
              <a:rPr lang="de-DE" sz="3600" b="1" cap="none" dirty="0">
                <a:solidFill>
                  <a:schemeClr val="tx1"/>
                </a:solidFill>
                <a:latin typeface="Arial" panose="020B0604020202020204" pitchFamily="34" charset="0"/>
                <a:ea typeface="Calibri" charset="0"/>
                <a:cs typeface="Arial" panose="020B0604020202020204" pitchFamily="34" charset="0"/>
              </a:rPr>
              <a:t>Studienseminar Aurich</a:t>
            </a:r>
          </a:p>
          <a:p>
            <a:pPr algn="ctr"/>
            <a:r>
              <a:rPr lang="de-DE" sz="3600" b="1" cap="none" dirty="0">
                <a:solidFill>
                  <a:schemeClr val="tx1"/>
                </a:solidFill>
                <a:latin typeface="Arial" panose="020B0604020202020204" pitchFamily="34" charset="0"/>
                <a:ea typeface="Calibri" charset="0"/>
                <a:cs typeface="Arial" panose="020B0604020202020204" pitchFamily="34" charset="0"/>
              </a:rPr>
              <a:t>für das Lehramt an Grund– Haupt– und Realschulen </a:t>
            </a:r>
          </a:p>
        </p:txBody>
      </p:sp>
      <p:sp>
        <p:nvSpPr>
          <p:cNvPr id="4" name="Textfeld 3"/>
          <p:cNvSpPr txBox="1"/>
          <p:nvPr/>
        </p:nvSpPr>
        <p:spPr>
          <a:xfrm>
            <a:off x="6811108" y="4712677"/>
            <a:ext cx="184731" cy="369332"/>
          </a:xfrm>
          <a:prstGeom prst="rect">
            <a:avLst/>
          </a:prstGeom>
          <a:noFill/>
        </p:spPr>
        <p:txBody>
          <a:bodyPr wrap="none" rtlCol="0">
            <a:spAutoFit/>
          </a:bodyPr>
          <a:lstStyle/>
          <a:p>
            <a:endParaRPr lang="de-DE" dirty="0"/>
          </a:p>
        </p:txBody>
      </p:sp>
      <p:pic>
        <p:nvPicPr>
          <p:cNvPr id="5" name="Picture 23" descr="Wappen_4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3086" y="4804740"/>
            <a:ext cx="716211" cy="82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umsplatzhalter 5"/>
          <p:cNvSpPr>
            <a:spLocks noGrp="1"/>
          </p:cNvSpPr>
          <p:nvPr>
            <p:ph type="dt" sz="half" idx="10"/>
          </p:nvPr>
        </p:nvSpPr>
        <p:spPr/>
        <p:txBody>
          <a:bodyPr/>
          <a:lstStyle/>
          <a:p>
            <a:fld id="{2EC6CA74-100B-4DA5-B109-F4DE853B75B4}" type="datetime1">
              <a:rPr lang="de-DE" smtClean="0"/>
              <a:t>12.04.2024</a:t>
            </a:fld>
            <a:endParaRPr lang="en-US" dirty="0"/>
          </a:p>
        </p:txBody>
      </p:sp>
      <p:sp>
        <p:nvSpPr>
          <p:cNvPr id="7" name="Fußzeilenplatzhalter 6"/>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405493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Ausbildung </a:t>
            </a:r>
            <a:endParaRPr lang="de-DE" dirty="0"/>
          </a:p>
        </p:txBody>
      </p:sp>
      <p:sp>
        <p:nvSpPr>
          <p:cNvPr id="3" name="Inhaltsplatzhalter 2"/>
          <p:cNvSpPr>
            <a:spLocks noGrp="1"/>
          </p:cNvSpPr>
          <p:nvPr>
            <p:ph idx="1"/>
          </p:nvPr>
        </p:nvSpPr>
        <p:spPr/>
        <p:txBody>
          <a:bodyPr>
            <a:normAutofit/>
          </a:bodyPr>
          <a:lstStyle/>
          <a:p>
            <a:pPr>
              <a:defRPr/>
            </a:pPr>
            <a:r>
              <a:rPr lang="de-DE" altLang="de-DE" dirty="0">
                <a:effectLst>
                  <a:outerShdw sx="1000" sy="1000" algn="tl">
                    <a:srgbClr val="000000"/>
                  </a:outerShdw>
                </a:effectLst>
                <a:latin typeface="Arial" panose="020B0604020202020204" pitchFamily="34" charset="0"/>
                <a:cs typeface="Arial" panose="020B0604020202020204" pitchFamily="34" charset="0"/>
              </a:rPr>
              <a:t>„Den Lehrkräften im Vorbereitungsdienst darf die Verantwortung für Aufsichten und Schulveranstaltungen wie z. B. Klassen- und Studienfahrten nur in beschränktem, ihrer Ausbildung nicht abträglichem Maße übertragen werden. Zu Vertretungsstunden sollen sie nur in Klassen/ Lerngruppen herangezogen werden, in denen sie Ausbildungsunterricht erteilen. </a:t>
            </a:r>
          </a:p>
          <a:p>
            <a:pPr>
              <a:defRPr/>
            </a:pPr>
            <a:r>
              <a:rPr lang="de-DE" altLang="de-DE" i="1" dirty="0">
                <a:effectLst>
                  <a:outerShdw sx="1000" sy="1000" algn="tl">
                    <a:srgbClr val="000000"/>
                  </a:outerShdw>
                </a:effectLst>
                <a:latin typeface="Arial" panose="020B0604020202020204" pitchFamily="34" charset="0"/>
                <a:cs typeface="Arial" panose="020B0604020202020204" pitchFamily="34" charset="0"/>
              </a:rPr>
              <a:t>Die durchschnittliche Stundenanzahl des Ausbildungsunterrichts </a:t>
            </a:r>
            <a:r>
              <a:rPr lang="de-DE" altLang="de-DE" i="1" dirty="0">
                <a:solidFill>
                  <a:srgbClr val="FF0000"/>
                </a:solidFill>
                <a:effectLst>
                  <a:outerShdw sx="1000" sy="1000" algn="tl">
                    <a:srgbClr val="000000"/>
                  </a:outerShdw>
                </a:effectLst>
                <a:latin typeface="Arial" panose="020B0604020202020204" pitchFamily="34" charset="0"/>
                <a:cs typeface="Arial" panose="020B0604020202020204" pitchFamily="34" charset="0"/>
              </a:rPr>
              <a:t>soll</a:t>
            </a:r>
            <a:r>
              <a:rPr lang="de-DE" altLang="de-DE" i="1" dirty="0">
                <a:effectLst>
                  <a:outerShdw sx="1000" sy="1000" algn="tl">
                    <a:srgbClr val="000000"/>
                  </a:outerShdw>
                </a:effectLst>
                <a:latin typeface="Arial" panose="020B0604020202020204" pitchFamily="34" charset="0"/>
                <a:cs typeface="Arial" panose="020B0604020202020204" pitchFamily="34" charset="0"/>
              </a:rPr>
              <a:t> hierdurch nicht überschritten werden</a:t>
            </a:r>
            <a:r>
              <a:rPr lang="de-DE" altLang="de-DE" dirty="0">
                <a:effectLst>
                  <a:outerShdw sx="1000" sy="1000" algn="tl">
                    <a:srgbClr val="000000"/>
                  </a:outerShdw>
                </a:effectLst>
                <a:latin typeface="Arial" panose="020B0604020202020204" pitchFamily="34" charset="0"/>
                <a:cs typeface="Arial" panose="020B0604020202020204" pitchFamily="34" charset="0"/>
              </a:rPr>
              <a:t>.“</a:t>
            </a:r>
          </a:p>
          <a:p>
            <a:endParaRPr lang="de-DE" dirty="0"/>
          </a:p>
        </p:txBody>
      </p:sp>
      <p:sp>
        <p:nvSpPr>
          <p:cNvPr id="4" name="Datumsplatzhalter 3"/>
          <p:cNvSpPr>
            <a:spLocks noGrp="1"/>
          </p:cNvSpPr>
          <p:nvPr>
            <p:ph type="dt" sz="half" idx="10"/>
          </p:nvPr>
        </p:nvSpPr>
        <p:spPr/>
        <p:txBody>
          <a:bodyPr/>
          <a:lstStyle/>
          <a:p>
            <a:fld id="{94938C5E-FCE4-4FBD-8D8A-5BF538A4220C}"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315985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Ausbildung</a:t>
            </a:r>
            <a:endParaRPr lang="de-DE" dirty="0"/>
          </a:p>
        </p:txBody>
      </p:sp>
      <p:sp>
        <p:nvSpPr>
          <p:cNvPr id="3" name="Inhaltsplatzhalter 2"/>
          <p:cNvSpPr>
            <a:spLocks noGrp="1"/>
          </p:cNvSpPr>
          <p:nvPr>
            <p:ph idx="1"/>
          </p:nvPr>
        </p:nvSpPr>
        <p:spPr/>
        <p:txBody>
          <a:bodyPr/>
          <a:lstStyle/>
          <a:p>
            <a:endParaRPr lang="de-DE" altLang="de-DE" dirty="0"/>
          </a:p>
          <a:p>
            <a:r>
              <a:rPr lang="de-DE" altLang="de-DE" dirty="0">
                <a:solidFill>
                  <a:schemeClr val="tx1"/>
                </a:solidFill>
                <a:latin typeface="Arial" panose="020B0604020202020204" pitchFamily="34" charset="0"/>
                <a:cs typeface="Arial" panose="020B0604020202020204" pitchFamily="34" charset="0"/>
              </a:rPr>
              <a:t>Bei Lehrkräften im Vorbereitungsdienst für das Lehramt an Grundschulen </a:t>
            </a:r>
            <a:r>
              <a:rPr lang="de-DE" altLang="de-DE" i="1" dirty="0">
                <a:solidFill>
                  <a:schemeClr val="tx1"/>
                </a:solidFill>
                <a:latin typeface="Arial" panose="020B0604020202020204" pitchFamily="34" charset="0"/>
                <a:cs typeface="Arial" panose="020B0604020202020204" pitchFamily="34" charset="0"/>
              </a:rPr>
              <a:t>sollte</a:t>
            </a:r>
            <a:r>
              <a:rPr lang="de-DE" altLang="de-DE" dirty="0">
                <a:solidFill>
                  <a:schemeClr val="tx1"/>
                </a:solidFill>
                <a:latin typeface="Arial" panose="020B0604020202020204" pitchFamily="34" charset="0"/>
                <a:cs typeface="Arial" panose="020B0604020202020204" pitchFamily="34" charset="0"/>
              </a:rPr>
              <a:t> der Erstunterricht im ersten Halbjahr der Ausbildung nur betreuter Unterricht sein.</a:t>
            </a:r>
            <a:br>
              <a:rPr lang="de-DE" altLang="de-DE" dirty="0">
                <a:solidFill>
                  <a:schemeClr val="tx1"/>
                </a:solidFill>
                <a:latin typeface="Arial" panose="020B0604020202020204" pitchFamily="34" charset="0"/>
                <a:cs typeface="Arial" panose="020B0604020202020204" pitchFamily="34" charset="0"/>
              </a:rPr>
            </a:br>
            <a:br>
              <a:rPr lang="de-DE" altLang="de-DE" dirty="0">
                <a:solidFill>
                  <a:schemeClr val="tx1"/>
                </a:solidFill>
                <a:latin typeface="Arial" panose="020B0604020202020204" pitchFamily="34" charset="0"/>
                <a:cs typeface="Arial" panose="020B0604020202020204" pitchFamily="34" charset="0"/>
              </a:rPr>
            </a:br>
            <a:r>
              <a:rPr lang="de-DE" altLang="de-DE" dirty="0">
                <a:solidFill>
                  <a:schemeClr val="tx1"/>
                </a:solidFill>
                <a:latin typeface="Arial" panose="020B0604020202020204" pitchFamily="34" charset="0"/>
                <a:cs typeface="Arial" panose="020B0604020202020204" pitchFamily="34" charset="0"/>
              </a:rPr>
              <a:t>Für Klassen/Lerngruppen im EU sind die Lehrkräfte im Vorbereitungsdienst stimmberechtigte Mitglieder in Gesamt- und Teilkonferenzen (Zeugniskonferenzen!). Sie vertreten ihre Fächer auch verantwortlich an Elternsprechtagen und in Elternversammlungen.</a:t>
            </a:r>
          </a:p>
          <a:p>
            <a:endParaRPr lang="de-DE" altLang="de-DE" dirty="0">
              <a:solidFill>
                <a:schemeClr val="tx1"/>
              </a:solidFill>
              <a:latin typeface="Arial" panose="020B0604020202020204" pitchFamily="34" charset="0"/>
              <a:cs typeface="Arial" panose="020B0604020202020204" pitchFamily="34" charset="0"/>
            </a:endParaRPr>
          </a:p>
          <a:p>
            <a:endParaRPr lang="de-DE" dirty="0"/>
          </a:p>
        </p:txBody>
      </p:sp>
      <p:sp>
        <p:nvSpPr>
          <p:cNvPr id="4" name="Datumsplatzhalter 3"/>
          <p:cNvSpPr>
            <a:spLocks noGrp="1"/>
          </p:cNvSpPr>
          <p:nvPr>
            <p:ph type="dt" sz="half" idx="10"/>
          </p:nvPr>
        </p:nvSpPr>
        <p:spPr/>
        <p:txBody>
          <a:bodyPr/>
          <a:lstStyle/>
          <a:p>
            <a:fld id="{4BEFD8A3-7392-4B77-AD76-79472B6C476A}"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290985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Ausbildung </a:t>
            </a:r>
            <a:r>
              <a:rPr lang="de-DE" sz="3200" dirty="0">
                <a:latin typeface="Arial" panose="020B0604020202020204" pitchFamily="34" charset="0"/>
                <a:cs typeface="Arial" panose="020B0604020202020204" pitchFamily="34" charset="0"/>
              </a:rPr>
              <a:t>(Formalitäten)</a:t>
            </a:r>
          </a:p>
        </p:txBody>
      </p:sp>
      <p:sp>
        <p:nvSpPr>
          <p:cNvPr id="3" name="Inhaltsplatzhalter 2"/>
          <p:cNvSpPr>
            <a:spLocks noGrp="1"/>
          </p:cNvSpPr>
          <p:nvPr>
            <p:ph idx="1"/>
          </p:nvPr>
        </p:nvSpPr>
        <p:spPr/>
        <p:txBody>
          <a:bodyPr/>
          <a:lstStyle/>
          <a:p>
            <a:r>
              <a:rPr lang="de-DE" dirty="0">
                <a:latin typeface="Arial" panose="020B0604020202020204" pitchFamily="34" charset="0"/>
                <a:cs typeface="Arial" panose="020B0604020202020204" pitchFamily="34" charset="0"/>
              </a:rPr>
              <a:t>Im Falle einer Erkrankung müssen sich die Anwärterinnen und Anwärter immer im Seminar krankmelden.</a:t>
            </a:r>
          </a:p>
          <a:p>
            <a:r>
              <a:rPr lang="de-DE" dirty="0">
                <a:latin typeface="Arial" panose="020B0604020202020204" pitchFamily="34" charset="0"/>
                <a:cs typeface="Arial" panose="020B0604020202020204" pitchFamily="34" charset="0"/>
              </a:rPr>
              <a:t>Grundsätzlich dürfen Anwärterinnen und Anwärter nicht an Fortbildungen teilnehmen. Einzige Ausnahme: Schulinterne Fortbildungen.</a:t>
            </a:r>
          </a:p>
          <a:p>
            <a:r>
              <a:rPr lang="de-DE" dirty="0">
                <a:latin typeface="Arial" panose="020B0604020202020204" pitchFamily="34" charset="0"/>
                <a:cs typeface="Arial" panose="020B0604020202020204" pitchFamily="34" charset="0"/>
              </a:rPr>
              <a:t>Für alle außerplanmäßigen Veranstaltungen in den Schulen (Klassenfahren, Zeugniskonferenzen im EU …) müssen die Anwärterinnen und Anwärter einen Antrag auf Dienstbefreiung im Seminar Stellen. Die Schulleitung der Ausbildungsschule muss diesen Antrag gegenzeichnen.</a:t>
            </a:r>
          </a:p>
        </p:txBody>
      </p:sp>
      <p:sp>
        <p:nvSpPr>
          <p:cNvPr id="4" name="Datumsplatzhalter 3"/>
          <p:cNvSpPr>
            <a:spLocks noGrp="1"/>
          </p:cNvSpPr>
          <p:nvPr>
            <p:ph type="dt" sz="half" idx="10"/>
          </p:nvPr>
        </p:nvSpPr>
        <p:spPr/>
        <p:txBody>
          <a:bodyPr/>
          <a:lstStyle/>
          <a:p>
            <a:fld id="{AEB8766F-9B97-4156-82F8-86F7788C5974}"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13567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Unterrichtsbesuche</a:t>
            </a:r>
            <a:endParaRPr lang="de-DE" dirty="0"/>
          </a:p>
        </p:txBody>
      </p:sp>
      <p:sp>
        <p:nvSpPr>
          <p:cNvPr id="3" name="Inhaltsplatzhalter 2"/>
          <p:cNvSpPr>
            <a:spLocks noGrp="1"/>
          </p:cNvSpPr>
          <p:nvPr>
            <p:ph idx="1"/>
          </p:nvPr>
        </p:nvSpPr>
        <p:spPr/>
        <p:txBody>
          <a:bodyPr/>
          <a:lstStyle/>
          <a:p>
            <a:r>
              <a:rPr lang="de-DE" altLang="de-DE" dirty="0">
                <a:solidFill>
                  <a:schemeClr val="tx1"/>
                </a:solidFill>
                <a:latin typeface="Arial" panose="020B0604020202020204" pitchFamily="34" charset="0"/>
                <a:cs typeface="Arial" panose="020B0604020202020204" pitchFamily="34" charset="0"/>
              </a:rPr>
              <a:t>Mindestens bei Gemeinsamen Unterrichtsbesuchen (GUB) ist die Anwesenheit der Schulleitung erforderlich.</a:t>
            </a:r>
            <a:br>
              <a:rPr lang="de-DE" altLang="de-DE" dirty="0">
                <a:solidFill>
                  <a:schemeClr val="tx1"/>
                </a:solidFill>
                <a:latin typeface="Arial" panose="020B0604020202020204" pitchFamily="34" charset="0"/>
                <a:cs typeface="Arial" panose="020B0604020202020204" pitchFamily="34" charset="0"/>
              </a:rPr>
            </a:br>
            <a:br>
              <a:rPr lang="de-DE" altLang="de-DE" dirty="0">
                <a:solidFill>
                  <a:schemeClr val="tx1"/>
                </a:solidFill>
                <a:latin typeface="Arial" panose="020B0604020202020204" pitchFamily="34" charset="0"/>
                <a:cs typeface="Arial" panose="020B0604020202020204" pitchFamily="34" charset="0"/>
              </a:rPr>
            </a:br>
            <a:r>
              <a:rPr lang="de-DE" altLang="de-DE" dirty="0">
                <a:solidFill>
                  <a:schemeClr val="tx1"/>
                </a:solidFill>
                <a:latin typeface="Arial" panose="020B0604020202020204" pitchFamily="34" charset="0"/>
                <a:cs typeface="Arial" panose="020B0604020202020204" pitchFamily="34" charset="0"/>
              </a:rPr>
              <a:t>Anwärterinnen und Anwärter sollten nach jedem UB ausreichend Zeit für die Besprechung zur Verfügung haben (in der Regel etwa 1 bis 1,5 Zeitstunden).</a:t>
            </a:r>
          </a:p>
          <a:p>
            <a:endParaRPr lang="de-DE" dirty="0"/>
          </a:p>
        </p:txBody>
      </p:sp>
      <p:sp>
        <p:nvSpPr>
          <p:cNvPr id="4" name="Datumsplatzhalter 3"/>
          <p:cNvSpPr>
            <a:spLocks noGrp="1"/>
          </p:cNvSpPr>
          <p:nvPr>
            <p:ph type="dt" sz="half" idx="10"/>
          </p:nvPr>
        </p:nvSpPr>
        <p:spPr/>
        <p:txBody>
          <a:bodyPr/>
          <a:lstStyle/>
          <a:p>
            <a:fld id="{CD131E82-4935-4323-8D19-956BA8F68D76}"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73482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Unterrichtsbesuche</a:t>
            </a:r>
            <a:r>
              <a:rPr lang="de-DE" b="1" dirty="0"/>
              <a:t> </a:t>
            </a:r>
          </a:p>
        </p:txBody>
      </p:sp>
      <p:sp>
        <p:nvSpPr>
          <p:cNvPr id="3" name="Inhaltsplatzhalter 2"/>
          <p:cNvSpPr>
            <a:spLocks noGrp="1"/>
          </p:cNvSpPr>
          <p:nvPr>
            <p:ph idx="1"/>
          </p:nvPr>
        </p:nvSpPr>
        <p:spPr/>
        <p:txBody>
          <a:bodyPr>
            <a:normAutofit/>
          </a:bodyPr>
          <a:lstStyle/>
          <a:p>
            <a:r>
              <a:rPr lang="de-DE" altLang="de-DE" b="1" dirty="0">
                <a:latin typeface="Arial" panose="020B0604020202020204" pitchFamily="34" charset="0"/>
                <a:cs typeface="Arial" panose="020B0604020202020204" pitchFamily="34" charset="0"/>
              </a:rPr>
              <a:t>Neben den jeweiligen PS- oder FS- Leitungen nehmen oft auch die betreuenden Lehrkräfte und die Schulleitungen teil.</a:t>
            </a:r>
          </a:p>
          <a:p>
            <a:endParaRPr lang="de-DE" altLang="de-DE" dirty="0">
              <a:latin typeface="Arial" panose="020B0604020202020204" pitchFamily="34" charset="0"/>
              <a:cs typeface="Arial" panose="020B0604020202020204" pitchFamily="34" charset="0"/>
            </a:endParaRPr>
          </a:p>
          <a:p>
            <a:r>
              <a:rPr lang="de-DE" altLang="de-DE" dirty="0">
                <a:latin typeface="Arial" panose="020B0604020202020204" pitchFamily="34" charset="0"/>
                <a:cs typeface="Arial" panose="020B0604020202020204" pitchFamily="34" charset="0"/>
              </a:rPr>
              <a:t>Die Teilnahme an Unterrichtsbesuchen ist </a:t>
            </a:r>
            <a:r>
              <a:rPr lang="de-DE" altLang="de-DE" u="sng" dirty="0">
                <a:latin typeface="Arial" panose="020B0604020202020204" pitchFamily="34" charset="0"/>
                <a:cs typeface="Arial" panose="020B0604020202020204" pitchFamily="34" charset="0"/>
              </a:rPr>
              <a:t>grundsätzlich sehr erwünscht</a:t>
            </a:r>
            <a:r>
              <a:rPr lang="de-DE" altLang="de-DE" dirty="0">
                <a:latin typeface="Arial" panose="020B0604020202020204" pitchFamily="34" charset="0"/>
                <a:cs typeface="Arial" panose="020B0604020202020204" pitchFamily="34" charset="0"/>
              </a:rPr>
              <a:t>. An gemeinsamen Unterrichtsbesuchen sollten die Fachlehrkräfte </a:t>
            </a:r>
            <a:br>
              <a:rPr lang="de-DE" altLang="de-DE" dirty="0">
                <a:latin typeface="Arial" panose="020B0604020202020204" pitchFamily="34" charset="0"/>
                <a:cs typeface="Arial" panose="020B0604020202020204" pitchFamily="34" charset="0"/>
              </a:rPr>
            </a:br>
            <a:r>
              <a:rPr lang="de-DE" altLang="de-DE" dirty="0">
                <a:latin typeface="Arial" panose="020B0604020202020204" pitchFamily="34" charset="0"/>
                <a:cs typeface="Arial" panose="020B0604020202020204" pitchFamily="34" charset="0"/>
              </a:rPr>
              <a:t>immer teilnehmen.</a:t>
            </a:r>
            <a:br>
              <a:rPr lang="de-DE" altLang="de-DE" dirty="0">
                <a:latin typeface="Arial" panose="020B0604020202020204" pitchFamily="34" charset="0"/>
                <a:cs typeface="Arial" panose="020B0604020202020204" pitchFamily="34" charset="0"/>
              </a:rPr>
            </a:br>
            <a:endParaRPr lang="de-DE" altLang="de-DE" dirty="0">
              <a:latin typeface="Arial" panose="020B0604020202020204" pitchFamily="34" charset="0"/>
              <a:cs typeface="Arial" panose="020B0604020202020204" pitchFamily="34" charset="0"/>
            </a:endParaRPr>
          </a:p>
          <a:p>
            <a:br>
              <a:rPr lang="de-DE" altLang="de-DE" dirty="0">
                <a:latin typeface="Arial" panose="020B0604020202020204" pitchFamily="34" charset="0"/>
                <a:cs typeface="Arial" panose="020B0604020202020204" pitchFamily="34" charset="0"/>
              </a:rPr>
            </a:br>
            <a:r>
              <a:rPr lang="de-DE" altLang="de-DE" dirty="0">
                <a:latin typeface="Arial" panose="020B0604020202020204" pitchFamily="34" charset="0"/>
                <a:cs typeface="Arial" panose="020B0604020202020204" pitchFamily="34" charset="0"/>
              </a:rPr>
              <a:t>Sie sollten nach jedem UB ausreichend Zeit (in der Regel etwa eine Zeitstunde) und </a:t>
            </a:r>
            <a:br>
              <a:rPr lang="de-DE" altLang="de-DE" dirty="0">
                <a:latin typeface="Arial" panose="020B0604020202020204" pitchFamily="34" charset="0"/>
                <a:cs typeface="Arial" panose="020B0604020202020204" pitchFamily="34" charset="0"/>
              </a:rPr>
            </a:br>
            <a:r>
              <a:rPr lang="de-DE" altLang="de-DE" dirty="0">
                <a:latin typeface="Arial" panose="020B0604020202020204" pitchFamily="34" charset="0"/>
                <a:cs typeface="Arial" panose="020B0604020202020204" pitchFamily="34" charset="0"/>
              </a:rPr>
              <a:t>einen ruhigen Raum für die Besprechung zur Verfügung haben.</a:t>
            </a:r>
          </a:p>
          <a:p>
            <a:pPr lvl="0"/>
            <a:endParaRPr lang="de-DE" dirty="0"/>
          </a:p>
        </p:txBody>
      </p:sp>
      <p:sp>
        <p:nvSpPr>
          <p:cNvPr id="4" name="Datumsplatzhalter 3"/>
          <p:cNvSpPr>
            <a:spLocks noGrp="1"/>
          </p:cNvSpPr>
          <p:nvPr>
            <p:ph type="dt" sz="half" idx="10"/>
          </p:nvPr>
        </p:nvSpPr>
        <p:spPr/>
        <p:txBody>
          <a:bodyPr/>
          <a:lstStyle/>
          <a:p>
            <a:fld id="{AC28D1CF-2712-4F8A-AAC2-910583E8A064}"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19319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Unterrichtsbesuche</a:t>
            </a:r>
            <a:r>
              <a:rPr lang="de-DE" b="1" dirty="0"/>
              <a:t> </a:t>
            </a:r>
          </a:p>
        </p:txBody>
      </p:sp>
      <p:sp>
        <p:nvSpPr>
          <p:cNvPr id="4" name="Datumsplatzhalter 3"/>
          <p:cNvSpPr>
            <a:spLocks noGrp="1"/>
          </p:cNvSpPr>
          <p:nvPr>
            <p:ph type="dt" sz="half" idx="10"/>
          </p:nvPr>
        </p:nvSpPr>
        <p:spPr/>
        <p:txBody>
          <a:bodyPr/>
          <a:lstStyle/>
          <a:p>
            <a:fld id="{AC28D1CF-2712-4F8A-AAC2-910583E8A064}"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
        <p:nvSpPr>
          <p:cNvPr id="6" name="Rechteck 5">
            <a:extLst>
              <a:ext uri="{FF2B5EF4-FFF2-40B4-BE49-F238E27FC236}">
                <a16:creationId xmlns:a16="http://schemas.microsoft.com/office/drawing/2014/main" id="{B6803092-42F3-4814-92FF-5AEDDBDB1E24}"/>
              </a:ext>
            </a:extLst>
          </p:cNvPr>
          <p:cNvSpPr/>
          <p:nvPr/>
        </p:nvSpPr>
        <p:spPr>
          <a:xfrm>
            <a:off x="715347" y="1737360"/>
            <a:ext cx="5041641" cy="2308324"/>
          </a:xfrm>
          <a:prstGeom prst="rect">
            <a:avLst/>
          </a:prstGeom>
        </p:spPr>
        <p:txBody>
          <a:bodyPr wrap="square">
            <a:spAutoFit/>
          </a:bodyPr>
          <a:lstStyle/>
          <a:p>
            <a:pPr lvl="0" defTabSz="914400" eaLnBrk="0" fontAlgn="base" hangingPunct="0">
              <a:spcBef>
                <a:spcPct val="0"/>
              </a:spcBef>
              <a:spcAft>
                <a:spcPct val="0"/>
              </a:spcAft>
            </a:pPr>
            <a:r>
              <a:rPr lang="de-DE" altLang="de-DE" b="1" dirty="0">
                <a:latin typeface="Arial" panose="020B0604020202020204" pitchFamily="34" charset="0"/>
                <a:ea typeface="Calibri" panose="020F0502020204030204" pitchFamily="34" charset="0"/>
                <a:cs typeface="Arial" panose="020B0604020202020204" pitchFamily="34" charset="0"/>
              </a:rPr>
              <a:t>Regelung Aurich:</a:t>
            </a:r>
            <a:endParaRPr lang="de-DE" altLang="de-DE" sz="1100" dirty="0"/>
          </a:p>
          <a:p>
            <a:pPr lvl="0" defTabSz="914400" eaLnBrk="0" fontAlgn="base" hangingPunct="0">
              <a:spcBef>
                <a:spcPct val="0"/>
              </a:spcBef>
              <a:spcAft>
                <a:spcPct val="0"/>
              </a:spcAft>
            </a:pPr>
            <a:r>
              <a:rPr lang="de-DE" altLang="de-DE" dirty="0">
                <a:latin typeface="Arial" panose="020B0604020202020204" pitchFamily="34" charset="0"/>
                <a:ea typeface="Calibri" panose="020F0502020204030204" pitchFamily="34" charset="0"/>
                <a:cs typeface="Arial" panose="020B0604020202020204" pitchFamily="34" charset="0"/>
              </a:rPr>
              <a:t>15 Unterrichtsbesuche inklusive drei GUB, einem kollegialem Coaching und einem Kombibesuch (s. Tabelle). Es k</a:t>
            </a:r>
            <a:r>
              <a:rPr lang="de-DE" altLang="de-DE" dirty="0">
                <a:latin typeface="Calibri" panose="020F0502020204030204" pitchFamily="34" charset="0"/>
                <a:ea typeface="Calibri" panose="020F0502020204030204" pitchFamily="34" charset="0"/>
                <a:cs typeface="Arial" panose="020B0604020202020204" pitchFamily="34" charset="0"/>
              </a:rPr>
              <a:t>ö</a:t>
            </a:r>
            <a:r>
              <a:rPr lang="de-DE" altLang="de-DE" dirty="0">
                <a:latin typeface="Arial" panose="020B0604020202020204" pitchFamily="34" charset="0"/>
                <a:ea typeface="Calibri" panose="020F0502020204030204" pitchFamily="34" charset="0"/>
                <a:cs typeface="Arial" panose="020B0604020202020204" pitchFamily="34" charset="0"/>
              </a:rPr>
              <a:t>nnen bis zu vier weitere Besuche durch die </a:t>
            </a:r>
            <a:r>
              <a:rPr lang="de-DE" altLang="de-DE" dirty="0" err="1">
                <a:latin typeface="Arial" panose="020B0604020202020204" pitchFamily="34" charset="0"/>
                <a:ea typeface="Calibri" panose="020F0502020204030204" pitchFamily="34" charset="0"/>
                <a:cs typeface="Arial" panose="020B0604020202020204" pitchFamily="34" charset="0"/>
              </a:rPr>
              <a:t>LiVD</a:t>
            </a:r>
            <a:r>
              <a:rPr lang="de-DE" altLang="de-DE" dirty="0">
                <a:latin typeface="Arial" panose="020B0604020202020204" pitchFamily="34" charset="0"/>
                <a:ea typeface="Calibri" panose="020F0502020204030204" pitchFamily="34" charset="0"/>
                <a:cs typeface="Arial" panose="020B0604020202020204" pitchFamily="34" charset="0"/>
              </a:rPr>
              <a:t> eingefordert werden. </a:t>
            </a:r>
            <a:r>
              <a:rPr lang="de-DE" altLang="de-DE" dirty="0">
                <a:highlight>
                  <a:srgbClr val="FFFF00"/>
                </a:highlight>
                <a:latin typeface="Arial" panose="020B0604020202020204" pitchFamily="34" charset="0"/>
                <a:ea typeface="Calibri" panose="020F0502020204030204" pitchFamily="34" charset="0"/>
                <a:cs typeface="Arial" panose="020B0604020202020204" pitchFamily="34" charset="0"/>
              </a:rPr>
              <a:t>Im pädagogischen Seminar ist es vorgesehen, einen Besuch durch ein strukturiertes kollegiales Coaching zu ersetzen</a:t>
            </a:r>
            <a:r>
              <a:rPr lang="de-DE" altLang="de-DE" dirty="0">
                <a:latin typeface="Arial" panose="020B0604020202020204" pitchFamily="34" charset="0"/>
                <a:ea typeface="Calibri" panose="020F0502020204030204" pitchFamily="34" charset="0"/>
                <a:cs typeface="Arial" panose="020B0604020202020204" pitchFamily="34" charset="0"/>
              </a:rPr>
              <a:t>.</a:t>
            </a:r>
            <a:endParaRPr lang="de-DE" altLang="de-DE" sz="1100" dirty="0"/>
          </a:p>
        </p:txBody>
      </p:sp>
      <p:pic>
        <p:nvPicPr>
          <p:cNvPr id="10" name="Inhaltsplatzhalter 9">
            <a:extLst>
              <a:ext uri="{FF2B5EF4-FFF2-40B4-BE49-F238E27FC236}">
                <a16:creationId xmlns:a16="http://schemas.microsoft.com/office/drawing/2014/main" id="{5FFEF06F-2334-4348-B5C5-EFEE2678D652}"/>
              </a:ext>
            </a:extLst>
          </p:cNvPr>
          <p:cNvPicPr>
            <a:picLocks noGrp="1" noChangeAspect="1"/>
          </p:cNvPicPr>
          <p:nvPr>
            <p:ph idx="1"/>
          </p:nvPr>
        </p:nvPicPr>
        <p:blipFill>
          <a:blip r:embed="rId3"/>
          <a:stretch>
            <a:fillRect/>
          </a:stretch>
        </p:blipFill>
        <p:spPr>
          <a:xfrm>
            <a:off x="5895878" y="3016058"/>
            <a:ext cx="5785605" cy="3225064"/>
          </a:xfrm>
        </p:spPr>
      </p:pic>
    </p:spTree>
    <p:extLst>
      <p:ext uri="{BB962C8B-B14F-4D97-AF65-F5344CB8AC3E}">
        <p14:creationId xmlns:p14="http://schemas.microsoft.com/office/powerpoint/2010/main" val="69051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Bewertung der </a:t>
            </a:r>
            <a:r>
              <a:rPr lang="de-DE" dirty="0" err="1">
                <a:latin typeface="Arial" panose="020B0604020202020204" pitchFamily="34" charset="0"/>
                <a:cs typeface="Arial" panose="020B0604020202020204" pitchFamily="34" charset="0"/>
              </a:rPr>
              <a:t>LiVD</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lnSpcReduction="10000"/>
          </a:bodyPr>
          <a:lstStyle/>
          <a:p>
            <a:pPr>
              <a:lnSpc>
                <a:spcPct val="110000"/>
              </a:lnSpc>
              <a:spcBef>
                <a:spcPct val="0"/>
              </a:spcBef>
              <a:buClrTx/>
              <a:buNone/>
            </a:pPr>
            <a:r>
              <a:rPr lang="de-DE" altLang="de-DE" dirty="0">
                <a:solidFill>
                  <a:schemeClr val="tx1"/>
                </a:solidFill>
                <a:latin typeface="Arial" panose="020B0604020202020204" pitchFamily="34" charset="0"/>
                <a:cs typeface="Arial" panose="020B0604020202020204" pitchFamily="34" charset="0"/>
              </a:rPr>
              <a:t>Bewertung durch die Schulleitung (DB zu §10)</a:t>
            </a:r>
          </a:p>
          <a:p>
            <a:pPr>
              <a:lnSpc>
                <a:spcPct val="110000"/>
              </a:lnSpc>
              <a:spcBef>
                <a:spcPct val="0"/>
              </a:spcBef>
              <a:buClrTx/>
              <a:buNone/>
            </a:pPr>
            <a:r>
              <a:rPr lang="de-DE" altLang="de-DE" dirty="0">
                <a:solidFill>
                  <a:schemeClr val="tx1"/>
                </a:solidFill>
                <a:latin typeface="Arial" panose="020B0604020202020204" pitchFamily="34" charset="0"/>
                <a:cs typeface="Arial" panose="020B0604020202020204" pitchFamily="34" charset="0"/>
              </a:rPr>
              <a:t>am Ende des 14. Ausbildungsmonats:</a:t>
            </a:r>
          </a:p>
          <a:p>
            <a:pPr>
              <a:lnSpc>
                <a:spcPct val="110000"/>
              </a:lnSpc>
              <a:spcBef>
                <a:spcPct val="0"/>
              </a:spcBef>
              <a:buClrTx/>
              <a:buNone/>
            </a:pPr>
            <a:endParaRPr lang="de-DE" altLang="de-DE" dirty="0">
              <a:solidFill>
                <a:schemeClr val="tx1"/>
              </a:solidFill>
              <a:latin typeface="Arial" panose="020B0604020202020204" pitchFamily="34" charset="0"/>
              <a:cs typeface="Arial" panose="020B0604020202020204" pitchFamily="34" charset="0"/>
            </a:endParaRPr>
          </a:p>
          <a:p>
            <a:pPr>
              <a:lnSpc>
                <a:spcPct val="110000"/>
              </a:lnSpc>
              <a:spcBef>
                <a:spcPct val="0"/>
              </a:spcBef>
              <a:buClrTx/>
              <a:buNone/>
            </a:pPr>
            <a:endParaRPr lang="de-DE" altLang="de-DE" dirty="0">
              <a:solidFill>
                <a:schemeClr val="tx1"/>
              </a:solidFill>
              <a:latin typeface="Arial" panose="020B0604020202020204" pitchFamily="34" charset="0"/>
              <a:cs typeface="Arial" panose="020B0604020202020204" pitchFamily="34" charset="0"/>
            </a:endParaRPr>
          </a:p>
          <a:p>
            <a:pPr>
              <a:lnSpc>
                <a:spcPct val="110000"/>
              </a:lnSpc>
              <a:spcBef>
                <a:spcPct val="0"/>
              </a:spcBef>
              <a:buClrTx/>
              <a:buNone/>
            </a:pPr>
            <a:r>
              <a:rPr lang="de-DE" altLang="de-DE" dirty="0">
                <a:solidFill>
                  <a:schemeClr val="tx1"/>
                </a:solidFill>
                <a:latin typeface="Arial" panose="020B0604020202020204" pitchFamily="34" charset="0"/>
                <a:cs typeface="Arial" panose="020B0604020202020204" pitchFamily="34" charset="0"/>
              </a:rPr>
              <a:t> Die Note der Schulleiterin oder des Schulleiters bezieht sich nur auf Aussagen zur schulischen Arbeit der Lehrkraft im Vorbereitungsdienst, insbesondere auf die Mitarbeit in Konferenzen, Umgang mit Schülerinnen und Schülern, Teamfähigkeit, Zusammenarbeit mit den Erziehungsberechtigten und ggf. auf außerunterrichtliche Aktivitäten und Engagement in Schulprojekten im Rahmen der Eigenverantwortlichkeit der Schule. Die Schulleiterin oder der Schulleiter kann bei der Notenfindung die ständige Vertreterin oder den ständigen Vertreter …einbeziehen… . Die Note der Schulleitung fließt zu 1/4 in die Vornote der LIVD ein.</a:t>
            </a:r>
          </a:p>
          <a:p>
            <a:pPr>
              <a:lnSpc>
                <a:spcPct val="110000"/>
              </a:lnSpc>
              <a:spcBef>
                <a:spcPct val="0"/>
              </a:spcBef>
              <a:buClrTx/>
              <a:buNone/>
            </a:pPr>
            <a:endParaRPr lang="de-DE" altLang="de-DE" dirty="0">
              <a:solidFill>
                <a:schemeClr val="tx1"/>
              </a:solidFill>
              <a:latin typeface="Arial" panose="020B0604020202020204" pitchFamily="34" charset="0"/>
              <a:cs typeface="Arial" panose="020B0604020202020204" pitchFamily="34" charset="0"/>
            </a:endParaRPr>
          </a:p>
          <a:p>
            <a:endParaRPr lang="de-DE" dirty="0"/>
          </a:p>
        </p:txBody>
      </p:sp>
      <p:sp>
        <p:nvSpPr>
          <p:cNvPr id="4" name="Datumsplatzhalter 3"/>
          <p:cNvSpPr>
            <a:spLocks noGrp="1"/>
          </p:cNvSpPr>
          <p:nvPr>
            <p:ph type="dt" sz="half" idx="10"/>
          </p:nvPr>
        </p:nvSpPr>
        <p:spPr/>
        <p:txBody>
          <a:bodyPr/>
          <a:lstStyle/>
          <a:p>
            <a:fld id="{060DEFAB-CEE9-4858-92AB-AFEA3E1FE76B}"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20062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panose="020B0604020202020204" pitchFamily="34" charset="0"/>
                <a:cs typeface="Arial" panose="020B0604020202020204" pitchFamily="34" charset="0"/>
              </a:rPr>
              <a:t>Prüfung</a:t>
            </a:r>
          </a:p>
        </p:txBody>
      </p:sp>
      <p:sp>
        <p:nvSpPr>
          <p:cNvPr id="3" name="Inhaltsplatzhalter 2"/>
          <p:cNvSpPr>
            <a:spLocks noGrp="1"/>
          </p:cNvSpPr>
          <p:nvPr>
            <p:ph idx="1"/>
          </p:nvPr>
        </p:nvSpPr>
        <p:spPr/>
        <p:txBody>
          <a:bodyPr>
            <a:normAutofit lnSpcReduction="10000"/>
          </a:bodyPr>
          <a:lstStyle/>
          <a:p>
            <a:r>
              <a:rPr lang="de-DE" altLang="de-DE" dirty="0">
                <a:solidFill>
                  <a:schemeClr val="tx1"/>
                </a:solidFill>
                <a:latin typeface="Arial" panose="020B0604020202020204" pitchFamily="34" charset="0"/>
                <a:cs typeface="Arial" panose="020B0604020202020204" pitchFamily="34" charset="0"/>
              </a:rPr>
              <a:t>Den </a:t>
            </a:r>
            <a:r>
              <a:rPr lang="de-DE" altLang="de-DE" u="sng" dirty="0">
                <a:solidFill>
                  <a:schemeClr val="tx1"/>
                </a:solidFill>
                <a:latin typeface="Arial" panose="020B0604020202020204" pitchFamily="34" charset="0"/>
                <a:cs typeface="Arial" panose="020B0604020202020204" pitchFamily="34" charset="0"/>
              </a:rPr>
              <a:t>Vorsitz</a:t>
            </a:r>
            <a:r>
              <a:rPr lang="de-DE" altLang="de-DE" dirty="0">
                <a:solidFill>
                  <a:schemeClr val="tx1"/>
                </a:solidFill>
                <a:latin typeface="Arial" panose="020B0604020202020204" pitchFamily="34" charset="0"/>
                <a:cs typeface="Arial" panose="020B0604020202020204" pitchFamily="34" charset="0"/>
              </a:rPr>
              <a:t> hat in der Regel die </a:t>
            </a:r>
            <a:r>
              <a:rPr lang="de-DE" altLang="de-DE" b="1" dirty="0">
                <a:solidFill>
                  <a:schemeClr val="tx1"/>
                </a:solidFill>
                <a:latin typeface="Arial" panose="020B0604020202020204" pitchFamily="34" charset="0"/>
                <a:cs typeface="Arial" panose="020B0604020202020204" pitchFamily="34" charset="0"/>
              </a:rPr>
              <a:t>Leiterin oder der Leiter des Pädagogischen Seminars</a:t>
            </a:r>
            <a:r>
              <a:rPr lang="de-DE" altLang="de-DE" dirty="0">
                <a:solidFill>
                  <a:schemeClr val="tx1"/>
                </a:solidFill>
                <a:latin typeface="Arial" panose="020B0604020202020204" pitchFamily="34" charset="0"/>
                <a:cs typeface="Arial" panose="020B0604020202020204" pitchFamily="34" charset="0"/>
              </a:rPr>
              <a:t>.</a:t>
            </a:r>
          </a:p>
          <a:p>
            <a:endParaRPr lang="de-DE" altLang="de-DE" dirty="0">
              <a:solidFill>
                <a:schemeClr val="tx1"/>
              </a:solidFill>
              <a:latin typeface="Arial" panose="020B0604020202020204" pitchFamily="34" charset="0"/>
              <a:cs typeface="Arial" panose="020B0604020202020204" pitchFamily="34" charset="0"/>
            </a:endParaRPr>
          </a:p>
          <a:p>
            <a:r>
              <a:rPr lang="de-DE" altLang="de-DE" dirty="0">
                <a:solidFill>
                  <a:schemeClr val="tx1"/>
                </a:solidFill>
                <a:latin typeface="Arial" panose="020B0604020202020204" pitchFamily="34" charset="0"/>
                <a:cs typeface="Arial" panose="020B0604020202020204" pitchFamily="34" charset="0"/>
              </a:rPr>
              <a:t>Der Schule obliegt die räumliche Organisation. </a:t>
            </a:r>
          </a:p>
          <a:p>
            <a:endParaRPr lang="de-DE" altLang="de-DE" dirty="0">
              <a:solidFill>
                <a:schemeClr val="tx1"/>
              </a:solidFill>
              <a:latin typeface="Arial" panose="020B0604020202020204" pitchFamily="34" charset="0"/>
              <a:cs typeface="Arial" panose="020B0604020202020204" pitchFamily="34" charset="0"/>
            </a:endParaRPr>
          </a:p>
          <a:p>
            <a:r>
              <a:rPr lang="de-DE" altLang="de-DE" dirty="0">
                <a:solidFill>
                  <a:schemeClr val="tx1"/>
                </a:solidFill>
                <a:latin typeface="Arial" panose="020B0604020202020204" pitchFamily="34" charset="0"/>
                <a:cs typeface="Arial" panose="020B0604020202020204" pitchFamily="34" charset="0"/>
              </a:rPr>
              <a:t>Die Fachlehrkräfte dürfen dem Prüfungsunterricht beiwohnen, wenn es sich um </a:t>
            </a:r>
            <a:r>
              <a:rPr lang="de-DE" altLang="de-DE" b="1" dirty="0">
                <a:solidFill>
                  <a:schemeClr val="tx1"/>
                </a:solidFill>
                <a:latin typeface="Arial" panose="020B0604020202020204" pitchFamily="34" charset="0"/>
                <a:cs typeface="Arial" panose="020B0604020202020204" pitchFamily="34" charset="0"/>
              </a:rPr>
              <a:t>betreuten Unterricht </a:t>
            </a:r>
            <a:r>
              <a:rPr lang="de-DE" altLang="de-DE" dirty="0">
                <a:solidFill>
                  <a:schemeClr val="tx1"/>
                </a:solidFill>
                <a:latin typeface="Arial" panose="020B0604020202020204" pitchFamily="34" charset="0"/>
                <a:cs typeface="Arial" panose="020B0604020202020204" pitchFamily="34" charset="0"/>
              </a:rPr>
              <a:t>(BU) handelt. Sie geben im Anschluss an den Unterricht eine </a:t>
            </a:r>
            <a:r>
              <a:rPr lang="de-DE" altLang="de-DE" u="sng" dirty="0">
                <a:solidFill>
                  <a:schemeClr val="tx1"/>
                </a:solidFill>
                <a:latin typeface="Arial" panose="020B0604020202020204" pitchFamily="34" charset="0"/>
                <a:cs typeface="Arial" panose="020B0604020202020204" pitchFamily="34" charset="0"/>
              </a:rPr>
              <a:t>Stellungnahme zur Klasse</a:t>
            </a:r>
            <a:r>
              <a:rPr lang="de-DE" altLang="de-DE" dirty="0">
                <a:solidFill>
                  <a:schemeClr val="tx1"/>
                </a:solidFill>
                <a:latin typeface="Arial" panose="020B0604020202020204" pitchFamily="34" charset="0"/>
                <a:cs typeface="Arial" panose="020B0604020202020204" pitchFamily="34" charset="0"/>
              </a:rPr>
              <a:t> ab.</a:t>
            </a:r>
          </a:p>
          <a:p>
            <a:endParaRPr lang="de-DE" altLang="de-DE" dirty="0">
              <a:solidFill>
                <a:schemeClr val="tx1"/>
              </a:solidFill>
              <a:latin typeface="Arial" panose="020B0604020202020204" pitchFamily="34" charset="0"/>
              <a:cs typeface="Arial" panose="020B0604020202020204" pitchFamily="34" charset="0"/>
            </a:endParaRPr>
          </a:p>
          <a:p>
            <a:r>
              <a:rPr lang="de-DE" altLang="de-DE" dirty="0">
                <a:solidFill>
                  <a:schemeClr val="tx1"/>
                </a:solidFill>
                <a:latin typeface="Arial" panose="020B0604020202020204" pitchFamily="34" charset="0"/>
                <a:cs typeface="Arial" panose="020B0604020202020204" pitchFamily="34" charset="0"/>
              </a:rPr>
              <a:t>Weitere Informationen erhalten die Schulleitungen/Fachlehrkräfte vor der Prüfung durch die PS-Leitungen.</a:t>
            </a:r>
            <a:endParaRPr lang="de-DE" dirty="0">
              <a:latin typeface="Arial" panose="020B0604020202020204" pitchFamily="34" charset="0"/>
              <a:cs typeface="Arial" panose="020B0604020202020204" pitchFamily="34" charset="0"/>
            </a:endParaRPr>
          </a:p>
          <a:p>
            <a:endParaRPr lang="de-DE" dirty="0"/>
          </a:p>
          <a:p>
            <a:endParaRPr lang="de-DE" dirty="0"/>
          </a:p>
        </p:txBody>
      </p:sp>
      <p:sp>
        <p:nvSpPr>
          <p:cNvPr id="5" name="Datumsplatzhalter 4"/>
          <p:cNvSpPr>
            <a:spLocks noGrp="1"/>
          </p:cNvSpPr>
          <p:nvPr>
            <p:ph type="dt" sz="half" idx="10"/>
          </p:nvPr>
        </p:nvSpPr>
        <p:spPr/>
        <p:txBody>
          <a:bodyPr/>
          <a:lstStyle/>
          <a:p>
            <a:fld id="{4A43EACD-4347-48A2-A5DB-375AC4D89B1E}" type="datetime1">
              <a:rPr lang="de-DE" smtClean="0"/>
              <a:t>12.04.2024</a:t>
            </a:fld>
            <a:endParaRPr lang="en-US" dirty="0"/>
          </a:p>
        </p:txBody>
      </p:sp>
      <p:sp>
        <p:nvSpPr>
          <p:cNvPr id="6" name="Fußzeilenplatzhalter 5"/>
          <p:cNvSpPr>
            <a:spLocks noGrp="1"/>
          </p:cNvSpPr>
          <p:nvPr>
            <p:ph type="ftr" sz="quarter" idx="11"/>
          </p:nvPr>
        </p:nvSpPr>
        <p:spPr/>
        <p:txBody>
          <a:bodyPr/>
          <a:lstStyle/>
          <a:p>
            <a:r>
              <a:rPr lang="de-DE" dirty="0"/>
              <a:t>Studienseminar Aurich für das Lehramt an Grund - Haupt - und Realschulen</a:t>
            </a:r>
            <a:endParaRPr lang="en-US" dirty="0"/>
          </a:p>
        </p:txBody>
      </p:sp>
    </p:spTree>
    <p:extLst>
      <p:ext uri="{BB962C8B-B14F-4D97-AF65-F5344CB8AC3E}">
        <p14:creationId xmlns:p14="http://schemas.microsoft.com/office/powerpoint/2010/main" val="100544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endParaRPr lang="de-DE" b="1" dirty="0"/>
          </a:p>
        </p:txBody>
      </p:sp>
      <p:sp>
        <p:nvSpPr>
          <p:cNvPr id="3" name="Inhaltsplatzhalter 2"/>
          <p:cNvSpPr>
            <a:spLocks noGrp="1"/>
          </p:cNvSpPr>
          <p:nvPr>
            <p:ph idx="1"/>
          </p:nvPr>
        </p:nvSpPr>
        <p:spPr/>
        <p:txBody>
          <a:bodyPr>
            <a:normAutofit/>
          </a:bodyPr>
          <a:lstStyle/>
          <a:p>
            <a:pPr algn="ctr"/>
            <a:r>
              <a:rPr lang="de-DE" sz="5400"/>
              <a:t>Vielen Dank für Ihre Aufmeksamkeit</a:t>
            </a:r>
            <a:endParaRPr lang="de-DE" sz="5400" dirty="0"/>
          </a:p>
        </p:txBody>
      </p:sp>
      <p:sp>
        <p:nvSpPr>
          <p:cNvPr id="4" name="Datumsplatzhalter 3"/>
          <p:cNvSpPr>
            <a:spLocks noGrp="1"/>
          </p:cNvSpPr>
          <p:nvPr>
            <p:ph type="dt" sz="half" idx="10"/>
          </p:nvPr>
        </p:nvSpPr>
        <p:spPr/>
        <p:txBody>
          <a:bodyPr/>
          <a:lstStyle/>
          <a:p>
            <a:fld id="{1A9D0C49-15C3-495E-8599-35850168B2D3}"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68039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Gliederung</a:t>
            </a:r>
            <a:endParaRPr lang="de-DE" dirty="0"/>
          </a:p>
        </p:txBody>
      </p:sp>
      <p:sp>
        <p:nvSpPr>
          <p:cNvPr id="3" name="Inhaltsplatzhalter 2"/>
          <p:cNvSpPr>
            <a:spLocks noGrp="1"/>
          </p:cNvSpPr>
          <p:nvPr>
            <p:ph idx="1"/>
          </p:nvPr>
        </p:nvSpPr>
        <p:spPr/>
        <p:txBody>
          <a:bodyPr/>
          <a:lstStyle/>
          <a:p>
            <a:r>
              <a:rPr lang="de-DE" dirty="0">
                <a:solidFill>
                  <a:srgbClr val="FF0000"/>
                </a:solidFill>
              </a:rPr>
              <a:t>APVO und Ziele des Vorbereitungsdienstes</a:t>
            </a:r>
          </a:p>
          <a:p>
            <a:r>
              <a:rPr lang="de-DE" dirty="0">
                <a:solidFill>
                  <a:srgbClr val="FF0000"/>
                </a:solidFill>
              </a:rPr>
              <a:t>Übersicht über den zeitlichen Ablauf</a:t>
            </a:r>
          </a:p>
          <a:p>
            <a:r>
              <a:rPr lang="de-DE" dirty="0">
                <a:solidFill>
                  <a:srgbClr val="FF0000"/>
                </a:solidFill>
              </a:rPr>
              <a:t>Ausbildung und Ausbildungsunterricht</a:t>
            </a:r>
          </a:p>
          <a:p>
            <a:r>
              <a:rPr lang="de-DE" dirty="0">
                <a:solidFill>
                  <a:srgbClr val="FF0000"/>
                </a:solidFill>
              </a:rPr>
              <a:t>Unterrichtsbesuche</a:t>
            </a:r>
          </a:p>
          <a:p>
            <a:r>
              <a:rPr lang="de-DE" dirty="0">
                <a:solidFill>
                  <a:srgbClr val="FF0000"/>
                </a:solidFill>
              </a:rPr>
              <a:t>Ausbildungsnote und Prüfungsnote berechnen</a:t>
            </a:r>
          </a:p>
          <a:p>
            <a:endParaRPr lang="de-DE" dirty="0"/>
          </a:p>
        </p:txBody>
      </p:sp>
      <p:sp>
        <p:nvSpPr>
          <p:cNvPr id="4" name="Datumsplatzhalter 3"/>
          <p:cNvSpPr>
            <a:spLocks noGrp="1"/>
          </p:cNvSpPr>
          <p:nvPr>
            <p:ph type="dt" sz="half" idx="10"/>
          </p:nvPr>
        </p:nvSpPr>
        <p:spPr/>
        <p:txBody>
          <a:bodyPr/>
          <a:lstStyle/>
          <a:p>
            <a:fld id="{E951B9CD-CD1A-4ED0-8BD8-E33A8AE24435}"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90237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latin typeface="Arial" panose="020B0604020202020204" pitchFamily="34" charset="0"/>
                <a:cs typeface="Arial" panose="020B0604020202020204" pitchFamily="34" charset="0"/>
              </a:rPr>
              <a:t>APVO-Lehr </a:t>
            </a:r>
            <a:r>
              <a:rPr lang="de-DE" dirty="0"/>
              <a:t>	</a:t>
            </a:r>
          </a:p>
        </p:txBody>
      </p:sp>
      <p:sp>
        <p:nvSpPr>
          <p:cNvPr id="3" name="Inhaltsplatzhalter 2"/>
          <p:cNvSpPr>
            <a:spLocks noGrp="1"/>
          </p:cNvSpPr>
          <p:nvPr>
            <p:ph idx="1"/>
          </p:nvPr>
        </p:nvSpPr>
        <p:spPr/>
        <p:txBody>
          <a:bodyPr/>
          <a:lstStyle/>
          <a:p>
            <a:pPr marL="457200" indent="-457200">
              <a:buFont typeface="+mj-lt"/>
              <a:buAutoNum type="arabicPeriod"/>
            </a:pPr>
            <a:r>
              <a:rPr lang="de-DE" dirty="0"/>
              <a:t>Die APVO Lehr ist die „</a:t>
            </a:r>
            <a:r>
              <a:rPr lang="de-DE" i="1" dirty="0"/>
              <a:t>Verordnung über die Ausbildung und Prüfung von Lehrkräften im Vorbereitungsdienst“ </a:t>
            </a:r>
            <a:r>
              <a:rPr lang="de-DE" dirty="0"/>
              <a:t>(</a:t>
            </a:r>
            <a:r>
              <a:rPr lang="de-DE" dirty="0" err="1"/>
              <a:t>LiV</a:t>
            </a:r>
            <a:r>
              <a:rPr lang="de-DE" dirty="0"/>
              <a:t>). </a:t>
            </a:r>
          </a:p>
          <a:p>
            <a:pPr marL="457200" indent="-457200">
              <a:buFont typeface="+mj-lt"/>
              <a:buAutoNum type="arabicPeriod"/>
            </a:pPr>
            <a:r>
              <a:rPr lang="de-DE" dirty="0"/>
              <a:t>Aufgrund der Kompetenzorientierung in den Masterstudiengängen greift die APVO Lehr Kompetenzbereiche für die Ausbildung von </a:t>
            </a:r>
            <a:r>
              <a:rPr lang="de-DE" dirty="0" err="1"/>
              <a:t>LiVs</a:t>
            </a:r>
            <a:r>
              <a:rPr lang="de-DE" dirty="0"/>
              <a:t>  auf:</a:t>
            </a:r>
          </a:p>
        </p:txBody>
      </p:sp>
      <p:sp>
        <p:nvSpPr>
          <p:cNvPr id="4" name="Datumsplatzhalter 3"/>
          <p:cNvSpPr>
            <a:spLocks noGrp="1"/>
          </p:cNvSpPr>
          <p:nvPr>
            <p:ph type="dt" sz="half" idx="10"/>
          </p:nvPr>
        </p:nvSpPr>
        <p:spPr/>
        <p:txBody>
          <a:bodyPr/>
          <a:lstStyle/>
          <a:p>
            <a:fld id="{5F8B5A64-C43C-4E24-8CE2-D73DABE179C2}"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7044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Kompetenzbereiche APVO Lehr</a:t>
            </a:r>
            <a:r>
              <a:rPr lang="de-DE" b="1" dirty="0"/>
              <a:t>	</a:t>
            </a:r>
          </a:p>
        </p:txBody>
      </p:sp>
      <p:sp>
        <p:nvSpPr>
          <p:cNvPr id="3" name="Inhaltsplatzhalter 2"/>
          <p:cNvSpPr>
            <a:spLocks noGrp="1"/>
          </p:cNvSpPr>
          <p:nvPr>
            <p:ph idx="1"/>
          </p:nvPr>
        </p:nvSpPr>
        <p:spPr/>
        <p:txBody>
          <a:bodyPr/>
          <a:lstStyle/>
          <a:p>
            <a:pPr marL="457200" indent="-457200">
              <a:buFont typeface="+mj-lt"/>
              <a:buAutoNum type="arabicPeriod"/>
            </a:pPr>
            <a:r>
              <a:rPr lang="de-DE" dirty="0"/>
              <a:t>Kompetenzbereich </a:t>
            </a:r>
            <a:r>
              <a:rPr lang="de-DE" b="1" dirty="0"/>
              <a:t>Unterrichten</a:t>
            </a:r>
          </a:p>
          <a:p>
            <a:pPr marL="457200" indent="-457200">
              <a:buFont typeface="+mj-lt"/>
              <a:buAutoNum type="arabicPeriod"/>
            </a:pPr>
            <a:r>
              <a:rPr lang="de-DE" dirty="0"/>
              <a:t>Kompetenzbereich </a:t>
            </a:r>
            <a:r>
              <a:rPr lang="de-DE" b="1" dirty="0"/>
              <a:t>Erziehen</a:t>
            </a:r>
          </a:p>
          <a:p>
            <a:pPr marL="457200" indent="-457200">
              <a:buFont typeface="+mj-lt"/>
              <a:buAutoNum type="arabicPeriod"/>
            </a:pPr>
            <a:r>
              <a:rPr lang="de-DE" dirty="0"/>
              <a:t>Kompetenzbereich </a:t>
            </a:r>
            <a:r>
              <a:rPr lang="de-DE" b="1" dirty="0"/>
              <a:t>Beurteilen, Beraten und Unterstützen, Diagnostizieren und Fördern</a:t>
            </a:r>
          </a:p>
          <a:p>
            <a:pPr marL="457200" indent="-457200">
              <a:buFont typeface="+mj-lt"/>
              <a:buAutoNum type="arabicPeriod"/>
            </a:pPr>
            <a:r>
              <a:rPr lang="de-DE" dirty="0"/>
              <a:t>Kompetenzbereich </a:t>
            </a:r>
            <a:r>
              <a:rPr lang="de-DE" b="1" dirty="0"/>
              <a:t>Mitwirken bei der Gestaltung der Eigenverantwortlichkeit von Schule</a:t>
            </a:r>
          </a:p>
          <a:p>
            <a:pPr marL="457200" indent="-457200">
              <a:buFont typeface="+mj-lt"/>
              <a:buAutoNum type="arabicPeriod"/>
            </a:pPr>
            <a:r>
              <a:rPr lang="de-DE" dirty="0"/>
              <a:t>Kompetenzbereich </a:t>
            </a:r>
            <a:r>
              <a:rPr lang="de-DE" b="1" dirty="0"/>
              <a:t>Personale Kompetenzen</a:t>
            </a:r>
          </a:p>
        </p:txBody>
      </p:sp>
      <p:sp>
        <p:nvSpPr>
          <p:cNvPr id="4" name="Datumsplatzhalter 3"/>
          <p:cNvSpPr>
            <a:spLocks noGrp="1"/>
          </p:cNvSpPr>
          <p:nvPr>
            <p:ph type="dt" sz="half" idx="10"/>
          </p:nvPr>
        </p:nvSpPr>
        <p:spPr/>
        <p:txBody>
          <a:bodyPr/>
          <a:lstStyle/>
          <a:p>
            <a:fld id="{C270C8E8-C8CA-43DC-8D86-951E7EFBB119}"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53446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4526" y="878540"/>
            <a:ext cx="10951286" cy="805031"/>
          </a:xfrm>
        </p:spPr>
        <p:txBody>
          <a:bodyPr>
            <a:normAutofit fontScale="90000"/>
          </a:bodyPr>
          <a:lstStyle/>
          <a:p>
            <a:r>
              <a:rPr lang="de-DE" spc="-100" dirty="0">
                <a:latin typeface="Arial" panose="020B0604020202020204" pitchFamily="34" charset="0"/>
                <a:cs typeface="Arial" panose="020B0604020202020204" pitchFamily="34" charset="0"/>
              </a:rPr>
              <a:t>Ziel des Vorbereitungsdienstes (§2 APVO Lehr)</a:t>
            </a:r>
          </a:p>
        </p:txBody>
      </p:sp>
      <p:sp>
        <p:nvSpPr>
          <p:cNvPr id="3" name="Inhaltsplatzhalter 2"/>
          <p:cNvSpPr>
            <a:spLocks noGrp="1"/>
          </p:cNvSpPr>
          <p:nvPr>
            <p:ph idx="1"/>
          </p:nvPr>
        </p:nvSpPr>
        <p:spPr/>
        <p:txBody>
          <a:bodyPr>
            <a:normAutofit/>
          </a:bodyPr>
          <a:lstStyle/>
          <a:p>
            <a:pPr>
              <a:lnSpc>
                <a:spcPct val="100000"/>
              </a:lnSpc>
            </a:pPr>
            <a:r>
              <a:rPr lang="de-DE" dirty="0">
                <a:latin typeface="Arial" panose="020B0604020202020204" pitchFamily="34" charset="0"/>
                <a:cs typeface="Arial" panose="020B0604020202020204" pitchFamily="34" charset="0"/>
              </a:rPr>
              <a:t>(1) Ziel des Vorbereitungsdienstes ist es, dass die Lehrkräfte im Vorbereitungsdienst die in der Anlage genannten Kompetenzen auf der Grundlage eines Seminarlehrplans in engem Bezug zur </a:t>
            </a:r>
            <a:r>
              <a:rPr lang="de-DE" b="1" dirty="0">
                <a:latin typeface="Arial" panose="020B0604020202020204" pitchFamily="34" charset="0"/>
                <a:cs typeface="Arial" panose="020B0604020202020204" pitchFamily="34" charset="0"/>
              </a:rPr>
              <a:t>Schulpraxis</a:t>
            </a:r>
            <a:r>
              <a:rPr lang="de-DE" dirty="0">
                <a:latin typeface="Arial" panose="020B0604020202020204" pitchFamily="34" charset="0"/>
                <a:cs typeface="Arial" panose="020B0604020202020204" pitchFamily="34" charset="0"/>
              </a:rPr>
              <a:t> erwerben.</a:t>
            </a:r>
          </a:p>
          <a:p>
            <a:pPr>
              <a:lnSpc>
                <a:spcPct val="100000"/>
              </a:lnSpc>
            </a:pPr>
            <a:r>
              <a:rPr lang="de-DE" dirty="0">
                <a:latin typeface="Arial" panose="020B0604020202020204" pitchFamily="34" charset="0"/>
                <a:cs typeface="Arial" panose="020B0604020202020204" pitchFamily="34" charset="0"/>
              </a:rPr>
              <a:t>(2) Die Lehrkräfte im Vorbereitungsdienst sollen im Hinblick auf den Bildungsauftrag der Schule nach §2 des Niedersächsischen Schulgesetzes befähigt werden, Schülerinnen und Schüler </a:t>
            </a:r>
            <a:r>
              <a:rPr lang="de-DE" b="1" dirty="0">
                <a:latin typeface="Arial" panose="020B0604020202020204" pitchFamily="34" charset="0"/>
                <a:cs typeface="Arial" panose="020B0604020202020204" pitchFamily="34" charset="0"/>
              </a:rPr>
              <a:t>individuell so zu fordern und zu fördern</a:t>
            </a:r>
            <a:r>
              <a:rPr lang="de-DE" dirty="0">
                <a:latin typeface="Arial" panose="020B0604020202020204" pitchFamily="34" charset="0"/>
                <a:cs typeface="Arial" panose="020B0604020202020204" pitchFamily="34" charset="0"/>
              </a:rPr>
              <a:t>, dass diese ihr Leben </a:t>
            </a:r>
            <a:r>
              <a:rPr lang="de-DE" b="1" dirty="0">
                <a:latin typeface="Arial" panose="020B0604020202020204" pitchFamily="34" charset="0"/>
                <a:cs typeface="Arial" panose="020B0604020202020204" pitchFamily="34" charset="0"/>
              </a:rPr>
              <a:t>eigenverantwortlich</a:t>
            </a:r>
            <a:r>
              <a:rPr lang="de-DE" dirty="0">
                <a:latin typeface="Arial" panose="020B0604020202020204" pitchFamily="34" charset="0"/>
                <a:cs typeface="Arial" panose="020B0604020202020204" pitchFamily="34" charset="0"/>
              </a:rPr>
              <a:t> gestalten und in Gesellschaft und Beruf </a:t>
            </a:r>
            <a:r>
              <a:rPr lang="de-DE" b="1" dirty="0">
                <a:latin typeface="Arial" panose="020B0604020202020204" pitchFamily="34" charset="0"/>
                <a:cs typeface="Arial" panose="020B0604020202020204" pitchFamily="34" charset="0"/>
              </a:rPr>
              <a:t>Verantwortung für sich selbst und andere übernehmen </a:t>
            </a:r>
            <a:r>
              <a:rPr lang="de-DE" dirty="0">
                <a:latin typeface="Arial" panose="020B0604020202020204" pitchFamily="34" charset="0"/>
                <a:cs typeface="Arial" panose="020B0604020202020204" pitchFamily="34" charset="0"/>
              </a:rPr>
              <a:t>können. </a:t>
            </a:r>
          </a:p>
        </p:txBody>
      </p:sp>
      <p:sp>
        <p:nvSpPr>
          <p:cNvPr id="4" name="Datumsplatzhalter 3"/>
          <p:cNvSpPr>
            <a:spLocks noGrp="1"/>
          </p:cNvSpPr>
          <p:nvPr>
            <p:ph type="dt" sz="half" idx="10"/>
          </p:nvPr>
        </p:nvSpPr>
        <p:spPr/>
        <p:txBody>
          <a:bodyPr/>
          <a:lstStyle/>
          <a:p>
            <a:fld id="{41C50A42-FBFC-4578-8CEC-3AEFF2557F85}"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40191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165679"/>
          </a:xfrm>
        </p:spPr>
        <p:txBody>
          <a:bodyPr>
            <a:normAutofit/>
          </a:bodyPr>
          <a:lstStyle/>
          <a:p>
            <a:r>
              <a:rPr lang="de-DE" sz="2800" dirty="0">
                <a:latin typeface="Arial" panose="020B0604020202020204" pitchFamily="34" charset="0"/>
                <a:cs typeface="Arial" panose="020B0604020202020204" pitchFamily="34" charset="0"/>
              </a:rPr>
              <a:t>Ausbildung von Lehrkräften im Vorbereitungsdienst -  am Beispiel des Studienseminars Aurich für die Lehrämter an GHR</a:t>
            </a:r>
          </a:p>
        </p:txBody>
      </p:sp>
      <p:sp>
        <p:nvSpPr>
          <p:cNvPr id="3" name="Inhaltsplatzhalter 2"/>
          <p:cNvSpPr>
            <a:spLocks noGrp="1"/>
          </p:cNvSpPr>
          <p:nvPr>
            <p:ph idx="1"/>
          </p:nvPr>
        </p:nvSpPr>
        <p:spPr>
          <a:xfrm>
            <a:off x="1097279" y="1739153"/>
            <a:ext cx="10368579" cy="4129941"/>
          </a:xfrm>
        </p:spPr>
        <p:txBody>
          <a:bodyPr>
            <a:noAutofit/>
          </a:bodyPr>
          <a:lstStyle/>
          <a:p>
            <a:pPr marL="0" indent="0">
              <a:lnSpc>
                <a:spcPct val="120000"/>
              </a:lnSpc>
              <a:buNone/>
            </a:pPr>
            <a:r>
              <a:rPr lang="de-DE" sz="1600" dirty="0">
                <a:latin typeface="Arial" panose="020B0604020202020204" pitchFamily="34" charset="0"/>
                <a:cs typeface="Arial" panose="020B0604020202020204" pitchFamily="34" charset="0"/>
              </a:rPr>
              <a:t>Vorbereitungsdienst dauert </a:t>
            </a:r>
            <a:r>
              <a:rPr lang="de-DE" sz="1600" b="1" dirty="0">
                <a:latin typeface="Arial" panose="020B0604020202020204" pitchFamily="34" charset="0"/>
                <a:cs typeface="Arial" panose="020B0604020202020204" pitchFamily="34" charset="0"/>
              </a:rPr>
              <a:t>18 Monate </a:t>
            </a:r>
            <a:r>
              <a:rPr lang="de-DE" sz="1600" dirty="0">
                <a:latin typeface="Arial" panose="020B0604020202020204" pitchFamily="34" charset="0"/>
                <a:cs typeface="Arial" panose="020B0604020202020204" pitchFamily="34" charset="0"/>
              </a:rPr>
              <a:t>und wird in </a:t>
            </a:r>
            <a:r>
              <a:rPr lang="de-DE" sz="1600" b="1" u="sng" dirty="0">
                <a:latin typeface="Arial" panose="020B0604020202020204" pitchFamily="34" charset="0"/>
                <a:cs typeface="Arial" panose="020B0604020202020204" pitchFamily="34" charset="0"/>
              </a:rPr>
              <a:t>drei Ausbildungshalbjahre </a:t>
            </a:r>
            <a:r>
              <a:rPr lang="de-DE" sz="1600" dirty="0">
                <a:latin typeface="Arial" panose="020B0604020202020204" pitchFamily="34" charset="0"/>
                <a:cs typeface="Arial" panose="020B0604020202020204" pitchFamily="34" charset="0"/>
              </a:rPr>
              <a:t>aufgeteilt (§5). Beginn: </a:t>
            </a:r>
            <a:r>
              <a:rPr lang="de-DE" sz="1600" b="1" dirty="0">
                <a:latin typeface="Arial" panose="020B0604020202020204" pitchFamily="34" charset="0"/>
                <a:cs typeface="Arial" panose="020B0604020202020204" pitchFamily="34" charset="0"/>
              </a:rPr>
              <a:t>Januar/Februar </a:t>
            </a:r>
            <a:r>
              <a:rPr lang="de-DE" sz="1600" dirty="0">
                <a:latin typeface="Arial" panose="020B0604020202020204" pitchFamily="34" charset="0"/>
                <a:cs typeface="Arial" panose="020B0604020202020204" pitchFamily="34" charset="0"/>
              </a:rPr>
              <a:t>oder </a:t>
            </a:r>
            <a:r>
              <a:rPr lang="de-DE" sz="1600" b="1" dirty="0">
                <a:latin typeface="Arial" panose="020B0604020202020204" pitchFamily="34" charset="0"/>
                <a:cs typeface="Arial" panose="020B0604020202020204" pitchFamily="34" charset="0"/>
              </a:rPr>
              <a:t>August / September</a:t>
            </a:r>
          </a:p>
          <a:p>
            <a:pPr marL="0" indent="0">
              <a:lnSpc>
                <a:spcPct val="120000"/>
              </a:lnSpc>
              <a:buNone/>
            </a:pPr>
            <a:r>
              <a:rPr lang="de-DE" sz="1600" b="1" u="sng" dirty="0">
                <a:latin typeface="Arial" panose="020B0604020202020204" pitchFamily="34" charset="0"/>
                <a:cs typeface="Arial" panose="020B0604020202020204" pitchFamily="34" charset="0"/>
              </a:rPr>
              <a:t>1. Ausbildungshalbjahr</a:t>
            </a:r>
            <a:r>
              <a:rPr lang="de-DE" sz="1600" dirty="0">
                <a:latin typeface="Arial" panose="020B0604020202020204" pitchFamily="34" charset="0"/>
                <a:cs typeface="Arial" panose="020B0604020202020204" pitchFamily="34" charset="0"/>
              </a:rPr>
              <a:t>: </a:t>
            </a:r>
            <a:r>
              <a:rPr lang="de-DE" sz="1600" b="1" i="1" dirty="0">
                <a:latin typeface="Arial" panose="020B0604020202020204" pitchFamily="34" charset="0"/>
                <a:cs typeface="Arial" panose="020B0604020202020204" pitchFamily="34" charset="0"/>
              </a:rPr>
              <a:t>5 Std. eigenverantwortlicher Unterricht (EU) und 8 Std. betreuter Unterricht (BU)</a:t>
            </a:r>
          </a:p>
          <a:p>
            <a:pPr marL="0" indent="0">
              <a:lnSpc>
                <a:spcPct val="120000"/>
              </a:lnSpc>
              <a:buNone/>
            </a:pPr>
            <a:r>
              <a:rPr lang="de-DE" sz="1600" b="1" u="sng" dirty="0">
                <a:latin typeface="Arial" panose="020B0604020202020204" pitchFamily="34" charset="0"/>
                <a:cs typeface="Arial" panose="020B0604020202020204" pitchFamily="34" charset="0"/>
              </a:rPr>
              <a:t>2. Ausbildungshalbjahr</a:t>
            </a:r>
            <a:r>
              <a:rPr lang="de-DE" sz="1600" dirty="0">
                <a:latin typeface="Arial" panose="020B0604020202020204" pitchFamily="34" charset="0"/>
                <a:cs typeface="Arial" panose="020B0604020202020204" pitchFamily="34" charset="0"/>
              </a:rPr>
              <a:t>: </a:t>
            </a:r>
            <a:r>
              <a:rPr lang="de-DE" sz="1600" b="1" i="1" dirty="0">
                <a:latin typeface="Arial" panose="020B0604020202020204" pitchFamily="34" charset="0"/>
                <a:cs typeface="Arial" panose="020B0604020202020204" pitchFamily="34" charset="0"/>
              </a:rPr>
              <a:t>11 Std. EU und 2 Std. BU</a:t>
            </a:r>
          </a:p>
          <a:p>
            <a:pPr marL="0" indent="0">
              <a:lnSpc>
                <a:spcPct val="120000"/>
              </a:lnSpc>
              <a:buNone/>
            </a:pPr>
            <a:r>
              <a:rPr lang="de-DE" sz="1600" b="1" u="sng" dirty="0">
                <a:latin typeface="Arial" panose="020B0604020202020204" pitchFamily="34" charset="0"/>
                <a:cs typeface="Arial" panose="020B0604020202020204" pitchFamily="34" charset="0"/>
              </a:rPr>
              <a:t>3. Ausbildungshalbjahr</a:t>
            </a:r>
            <a:r>
              <a:rPr lang="de-DE" sz="1600" dirty="0">
                <a:latin typeface="Arial" panose="020B0604020202020204" pitchFamily="34" charset="0"/>
                <a:cs typeface="Arial" panose="020B0604020202020204" pitchFamily="34" charset="0"/>
              </a:rPr>
              <a:t>: </a:t>
            </a:r>
            <a:r>
              <a:rPr lang="de-DE" sz="1600" b="1" i="1" dirty="0">
                <a:latin typeface="Arial" panose="020B0604020202020204" pitchFamily="34" charset="0"/>
                <a:cs typeface="Arial" panose="020B0604020202020204" pitchFamily="34" charset="0"/>
              </a:rPr>
              <a:t>6 Std. EU und 6 Std. BU</a:t>
            </a:r>
          </a:p>
          <a:p>
            <a:pPr marL="0" indent="0">
              <a:lnSpc>
                <a:spcPct val="120000"/>
              </a:lnSpc>
              <a:buNone/>
            </a:pPr>
            <a:r>
              <a:rPr lang="de-DE" sz="1600" b="1" dirty="0">
                <a:latin typeface="Arial" panose="020B0604020202020204" pitchFamily="34" charset="0"/>
                <a:cs typeface="Arial" panose="020B0604020202020204" pitchFamily="34" charset="0"/>
              </a:rPr>
              <a:t>Ausbildung in einem Pädagogischen Seminar </a:t>
            </a:r>
            <a:r>
              <a:rPr lang="de-DE" sz="1600" dirty="0">
                <a:latin typeface="Arial" panose="020B0604020202020204" pitchFamily="34" charset="0"/>
                <a:cs typeface="Arial" panose="020B0604020202020204" pitchFamily="34" charset="0"/>
              </a:rPr>
              <a:t>(8 Std./Monat) und 2 Fachseminaren (je 6 Std./Monat) </a:t>
            </a:r>
          </a:p>
          <a:p>
            <a:pPr marL="0" indent="0">
              <a:lnSpc>
                <a:spcPct val="120000"/>
              </a:lnSpc>
              <a:buNone/>
            </a:pPr>
            <a:r>
              <a:rPr lang="de-DE" sz="1600" b="1" dirty="0">
                <a:latin typeface="Arial" panose="020B0604020202020204" pitchFamily="34" charset="0"/>
                <a:cs typeface="Arial" panose="020B0604020202020204" pitchFamily="34" charset="0"/>
              </a:rPr>
              <a:t>Ausbildungstage: Dienstag </a:t>
            </a:r>
            <a:r>
              <a:rPr lang="de-DE" sz="1600" dirty="0">
                <a:latin typeface="Arial" panose="020B0604020202020204" pitchFamily="34" charset="0"/>
                <a:cs typeface="Arial" panose="020B0604020202020204" pitchFamily="34" charset="0"/>
              </a:rPr>
              <a:t>(ab 10:30 Uhr) und Donnerstag (ganztägig)</a:t>
            </a:r>
          </a:p>
          <a:p>
            <a:pPr marL="0" indent="0">
              <a:lnSpc>
                <a:spcPct val="120000"/>
              </a:lnSpc>
              <a:buNone/>
            </a:pPr>
            <a:r>
              <a:rPr lang="de-DE" sz="1600" b="1" dirty="0">
                <a:latin typeface="Arial" panose="020B0604020202020204" pitchFamily="34" charset="0"/>
                <a:cs typeface="Arial" panose="020B0604020202020204" pitchFamily="34" charset="0"/>
              </a:rPr>
              <a:t>Anzahl der Unterrichtsbesuche</a:t>
            </a:r>
            <a:r>
              <a:rPr lang="de-DE" sz="1600" dirty="0">
                <a:latin typeface="Arial" panose="020B0604020202020204" pitchFamily="34" charset="0"/>
                <a:cs typeface="Arial" panose="020B0604020202020204" pitchFamily="34" charset="0"/>
              </a:rPr>
              <a:t>: bis zu 16, auf Wunsch der </a:t>
            </a:r>
            <a:r>
              <a:rPr lang="de-DE" sz="1600" dirty="0" err="1">
                <a:latin typeface="Arial" panose="020B0604020202020204" pitchFamily="34" charset="0"/>
                <a:cs typeface="Arial" panose="020B0604020202020204" pitchFamily="34" charset="0"/>
              </a:rPr>
              <a:t>LiV</a:t>
            </a:r>
            <a:r>
              <a:rPr lang="de-DE" sz="1600" dirty="0">
                <a:latin typeface="Arial" panose="020B0604020202020204" pitchFamily="34" charset="0"/>
                <a:cs typeface="Arial" panose="020B0604020202020204" pitchFamily="34" charset="0"/>
              </a:rPr>
              <a:t> bis zu vier zusätzliche Unterrichtsbesuche </a:t>
            </a:r>
          </a:p>
          <a:p>
            <a:pPr marL="0" indent="0">
              <a:lnSpc>
                <a:spcPct val="120000"/>
              </a:lnSpc>
              <a:buNone/>
            </a:pPr>
            <a:r>
              <a:rPr lang="de-DE" sz="1600" b="1" dirty="0">
                <a:latin typeface="Arial" panose="020B0604020202020204" pitchFamily="34" charset="0"/>
                <a:cs typeface="Arial" panose="020B0604020202020204" pitchFamily="34" charset="0"/>
              </a:rPr>
              <a:t>Terminierung</a:t>
            </a:r>
            <a:r>
              <a:rPr lang="de-DE" sz="1600" dirty="0">
                <a:latin typeface="Arial" panose="020B0604020202020204" pitchFamily="34" charset="0"/>
                <a:cs typeface="Arial" panose="020B0604020202020204" pitchFamily="34" charset="0"/>
              </a:rPr>
              <a:t> liegt in der Verantwortung der </a:t>
            </a:r>
            <a:r>
              <a:rPr lang="de-DE" sz="1600" dirty="0" err="1">
                <a:latin typeface="Arial" panose="020B0604020202020204" pitchFamily="34" charset="0"/>
                <a:cs typeface="Arial" panose="020B0604020202020204" pitchFamily="34" charset="0"/>
              </a:rPr>
              <a:t>LiV</a:t>
            </a:r>
            <a:r>
              <a:rPr lang="de-DE" sz="1600" dirty="0">
                <a:latin typeface="Arial" panose="020B0604020202020204" pitchFamily="34" charset="0"/>
                <a:cs typeface="Arial" panose="020B0604020202020204" pitchFamily="34" charset="0"/>
              </a:rPr>
              <a:t> / </a:t>
            </a:r>
            <a:r>
              <a:rPr lang="de-DE" sz="1600" dirty="0" err="1">
                <a:latin typeface="Arial" panose="020B0604020202020204" pitchFamily="34" charset="0"/>
                <a:cs typeface="Arial" panose="020B0604020202020204" pitchFamily="34" charset="0"/>
              </a:rPr>
              <a:t>Bringpflicht</a:t>
            </a:r>
            <a:r>
              <a:rPr lang="de-DE" sz="1600" dirty="0">
                <a:latin typeface="Arial" panose="020B0604020202020204" pitchFamily="34" charset="0"/>
                <a:cs typeface="Arial" panose="020B0604020202020204" pitchFamily="34" charset="0"/>
              </a:rPr>
              <a:t>!</a:t>
            </a:r>
          </a:p>
          <a:p>
            <a:pPr marL="0" indent="0">
              <a:lnSpc>
                <a:spcPct val="120000"/>
              </a:lnSpc>
              <a:buNone/>
            </a:pPr>
            <a:r>
              <a:rPr lang="de-DE" sz="1600" b="1" dirty="0">
                <a:latin typeface="Arial" panose="020B0604020202020204" pitchFamily="34" charset="0"/>
                <a:cs typeface="Arial" panose="020B0604020202020204" pitchFamily="34" charset="0"/>
              </a:rPr>
              <a:t>Fachlehrkräfte sind nur für den BU zuständig</a:t>
            </a:r>
            <a:r>
              <a:rPr lang="de-DE" sz="1600" dirty="0">
                <a:latin typeface="Arial" panose="020B0604020202020204" pitchFamily="34" charset="0"/>
                <a:cs typeface="Arial" panose="020B0604020202020204" pitchFamily="34" charset="0"/>
              </a:rPr>
              <a:t>! Ansonsten können Sie natürlich eine beratende Funktion einnehmen.</a:t>
            </a:r>
          </a:p>
        </p:txBody>
      </p:sp>
      <p:sp>
        <p:nvSpPr>
          <p:cNvPr id="4" name="Datumsplatzhalter 3"/>
          <p:cNvSpPr>
            <a:spLocks noGrp="1"/>
          </p:cNvSpPr>
          <p:nvPr>
            <p:ph type="dt" sz="half" idx="10"/>
          </p:nvPr>
        </p:nvSpPr>
        <p:spPr/>
        <p:txBody>
          <a:bodyPr/>
          <a:lstStyle/>
          <a:p>
            <a:fld id="{C129B9C3-8636-4CDA-A03B-B55DBDA02900}"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204644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7C5963-6838-473C-A1F8-1DDF4D7C1D97}"/>
              </a:ext>
            </a:extLst>
          </p:cNvPr>
          <p:cNvSpPr>
            <a:spLocks noGrp="1"/>
          </p:cNvSpPr>
          <p:nvPr>
            <p:ph type="title"/>
          </p:nvPr>
        </p:nvSpPr>
        <p:spPr/>
        <p:txBody>
          <a:bodyPr/>
          <a:lstStyle/>
          <a:p>
            <a:endParaRPr lang="de-DE" dirty="0"/>
          </a:p>
        </p:txBody>
      </p:sp>
      <p:sp>
        <p:nvSpPr>
          <p:cNvPr id="4" name="Datumsplatzhalter 3">
            <a:extLst>
              <a:ext uri="{FF2B5EF4-FFF2-40B4-BE49-F238E27FC236}">
                <a16:creationId xmlns:a16="http://schemas.microsoft.com/office/drawing/2014/main" id="{A65B66D5-EE76-4D4B-919E-9F710F92F8EF}"/>
              </a:ext>
            </a:extLst>
          </p:cNvPr>
          <p:cNvSpPr>
            <a:spLocks noGrp="1"/>
          </p:cNvSpPr>
          <p:nvPr>
            <p:ph type="dt" sz="half" idx="10"/>
          </p:nvPr>
        </p:nvSpPr>
        <p:spPr/>
        <p:txBody>
          <a:bodyPr/>
          <a:lstStyle/>
          <a:p>
            <a:fld id="{E951B9CD-CD1A-4ED0-8BD8-E33A8AE24435}" type="datetime1">
              <a:rPr lang="de-DE" smtClean="0"/>
              <a:t>12.04.2024</a:t>
            </a:fld>
            <a:endParaRPr lang="en-US" dirty="0"/>
          </a:p>
        </p:txBody>
      </p:sp>
      <p:sp>
        <p:nvSpPr>
          <p:cNvPr id="5" name="Fußzeilenplatzhalter 4">
            <a:extLst>
              <a:ext uri="{FF2B5EF4-FFF2-40B4-BE49-F238E27FC236}">
                <a16:creationId xmlns:a16="http://schemas.microsoft.com/office/drawing/2014/main" id="{53F4930D-AA99-4127-ABD6-366B93D007B0}"/>
              </a:ext>
            </a:extLst>
          </p:cNvPr>
          <p:cNvSpPr>
            <a:spLocks noGrp="1"/>
          </p:cNvSpPr>
          <p:nvPr>
            <p:ph type="ftr" sz="quarter" idx="11"/>
          </p:nvPr>
        </p:nvSpPr>
        <p:spPr/>
        <p:txBody>
          <a:bodyPr/>
          <a:lstStyle/>
          <a:p>
            <a:r>
              <a:rPr lang="de-DE"/>
              <a:t>Studienseminar Aurich für das Lehramt an Grund - Haupt - und Realschulen</a:t>
            </a:r>
            <a:endParaRPr lang="en-US" dirty="0"/>
          </a:p>
        </p:txBody>
      </p:sp>
      <p:pic>
        <p:nvPicPr>
          <p:cNvPr id="6" name="Inhaltsplatzhalter 5">
            <a:extLst>
              <a:ext uri="{FF2B5EF4-FFF2-40B4-BE49-F238E27FC236}">
                <a16:creationId xmlns:a16="http://schemas.microsoft.com/office/drawing/2014/main" id="{F9BD02AD-AE6D-4B64-93CD-C9C4E22C85D7}"/>
              </a:ext>
            </a:extLst>
          </p:cNvPr>
          <p:cNvPicPr>
            <a:picLocks noGrp="1" noChangeAspect="1"/>
          </p:cNvPicPr>
          <p:nvPr>
            <p:ph idx="1"/>
          </p:nvPr>
        </p:nvPicPr>
        <p:blipFill>
          <a:blip r:embed="rId3"/>
          <a:stretch>
            <a:fillRect/>
          </a:stretch>
        </p:blipFill>
        <p:spPr>
          <a:xfrm>
            <a:off x="1036320" y="286603"/>
            <a:ext cx="9945125" cy="5760202"/>
          </a:xfrm>
        </p:spPr>
      </p:pic>
    </p:spTree>
    <p:extLst>
      <p:ext uri="{BB962C8B-B14F-4D97-AF65-F5344CB8AC3E}">
        <p14:creationId xmlns:p14="http://schemas.microsoft.com/office/powerpoint/2010/main" val="72900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Arial" panose="020B0604020202020204" pitchFamily="34" charset="0"/>
                <a:cs typeface="Arial" panose="020B0604020202020204" pitchFamily="34" charset="0"/>
              </a:rPr>
              <a:t>Ausbildung </a:t>
            </a:r>
            <a:r>
              <a:rPr lang="de-DE" sz="3200" dirty="0">
                <a:latin typeface="Arial" panose="020B0604020202020204" pitchFamily="34" charset="0"/>
                <a:cs typeface="Arial" panose="020B0604020202020204" pitchFamily="34" charset="0"/>
              </a:rPr>
              <a:t>(Verantwortung für die Ausbildung)</a:t>
            </a:r>
          </a:p>
        </p:txBody>
      </p:sp>
      <p:sp>
        <p:nvSpPr>
          <p:cNvPr id="3" name="Inhaltsplatzhalter 2"/>
          <p:cNvSpPr>
            <a:spLocks noGrp="1"/>
          </p:cNvSpPr>
          <p:nvPr>
            <p:ph idx="1"/>
          </p:nvPr>
        </p:nvSpPr>
        <p:spPr>
          <a:xfrm>
            <a:off x="1097280" y="1845734"/>
            <a:ext cx="10058400" cy="3198878"/>
          </a:xfrm>
        </p:spPr>
        <p:txBody>
          <a:bodyPr>
            <a:normAutofit/>
          </a:bodyPr>
          <a:lstStyle/>
          <a:p>
            <a:pPr marL="457200" indent="-457200">
              <a:buFont typeface="+mj-lt"/>
              <a:buAutoNum type="arabicPeriod"/>
            </a:pPr>
            <a:r>
              <a:rPr lang="de-DE" dirty="0">
                <a:latin typeface="Arial" panose="020B0604020202020204" pitchFamily="34" charset="0"/>
                <a:cs typeface="Arial" panose="020B0604020202020204" pitchFamily="34" charset="0"/>
              </a:rPr>
              <a:t>... im Studienseminar (Hauptverantwortung bei der Seminarleitung. Diese ist auch direkte Vorgesetzte der </a:t>
            </a:r>
            <a:r>
              <a:rPr lang="de-DE" dirty="0" err="1">
                <a:latin typeface="Arial" panose="020B0604020202020204" pitchFamily="34" charset="0"/>
                <a:cs typeface="Arial" panose="020B0604020202020204" pitchFamily="34" charset="0"/>
              </a:rPr>
              <a:t>Liv</a:t>
            </a:r>
            <a:r>
              <a:rPr lang="de-DE" dirty="0">
                <a:latin typeface="Arial" panose="020B0604020202020204" pitchFamily="34" charset="0"/>
                <a:cs typeface="Arial" panose="020B0604020202020204" pitchFamily="34" charset="0"/>
              </a:rPr>
              <a:t>)</a:t>
            </a:r>
          </a:p>
          <a:p>
            <a:pPr marL="457200" indent="-457200">
              <a:buFont typeface="+mj-lt"/>
              <a:buAutoNum type="arabicPeriod"/>
            </a:pPr>
            <a:r>
              <a:rPr lang="de-DE" dirty="0">
                <a:latin typeface="Arial" panose="020B0604020202020204" pitchFamily="34" charset="0"/>
                <a:cs typeface="Arial" panose="020B0604020202020204" pitchFamily="34" charset="0"/>
              </a:rPr>
              <a:t>... in den Schulen: </a:t>
            </a:r>
          </a:p>
          <a:p>
            <a:pPr marL="0" indent="0">
              <a:buNone/>
            </a:pPr>
            <a:r>
              <a:rPr lang="de-DE" altLang="de-DE" dirty="0">
                <a:latin typeface="Arial" panose="020B0604020202020204" pitchFamily="34" charset="0"/>
                <a:cs typeface="Arial" panose="020B0604020202020204" pitchFamily="34" charset="0"/>
              </a:rPr>
              <a:t>Auszug aus der APVO § 8 Ausbildungsschule</a:t>
            </a:r>
            <a:br>
              <a:rPr lang="de-DE" altLang="de-DE" dirty="0">
                <a:latin typeface="Arial" panose="020B0604020202020204" pitchFamily="34" charset="0"/>
                <a:cs typeface="Arial" panose="020B0604020202020204" pitchFamily="34" charset="0"/>
              </a:rPr>
            </a:br>
            <a:r>
              <a:rPr lang="de-DE" altLang="de-DE" dirty="0">
                <a:latin typeface="Arial" panose="020B0604020202020204" pitchFamily="34" charset="0"/>
                <a:cs typeface="Arial" panose="020B0604020202020204" pitchFamily="34" charset="0"/>
              </a:rPr>
              <a:t>(1) Jede Lehrkraft an der Ausbildungsschule ist verpflichtet, in ihren Fächern Lehrkräfte im Vorbereitungsdienst zu betreuen. Sie ist bei der Betreuung weisungsberechtigt.</a:t>
            </a:r>
            <a:br>
              <a:rPr lang="de-DE" altLang="de-DE" dirty="0">
                <a:latin typeface="Arial" panose="020B0604020202020204" pitchFamily="34" charset="0"/>
                <a:cs typeface="Arial" panose="020B0604020202020204" pitchFamily="34" charset="0"/>
              </a:rPr>
            </a:br>
            <a:r>
              <a:rPr lang="de-DE" altLang="de-DE" dirty="0">
                <a:latin typeface="Arial" panose="020B0604020202020204" pitchFamily="34" charset="0"/>
                <a:cs typeface="Arial" panose="020B0604020202020204" pitchFamily="34" charset="0"/>
              </a:rPr>
              <a:t>(2) Die Lehrkräfte im Vorbereitungsdienst sind an der Ausbildungsschule in die schulpraktische Arbeit, auch im Hinblick auf die Eigenverantwortlichkeit der Schule, einzuführen. </a:t>
            </a:r>
            <a:r>
              <a:rPr lang="de-DE" altLang="de-DE" dirty="0">
                <a:solidFill>
                  <a:schemeClr val="tx1"/>
                </a:solidFill>
                <a:latin typeface="Arial" panose="020B0604020202020204" pitchFamily="34" charset="0"/>
                <a:cs typeface="Arial" panose="020B0604020202020204" pitchFamily="34" charset="0"/>
              </a:rPr>
              <a:t>Hierfür trägt die Schulleiterin oder der Schulleiter die Verantwortung.</a:t>
            </a:r>
          </a:p>
          <a:p>
            <a:pPr marL="457200" indent="-457200">
              <a:buFont typeface="+mj-lt"/>
              <a:buAutoNum type="arabicPeriod"/>
            </a:pPr>
            <a:endParaRPr lang="de-DE" dirty="0"/>
          </a:p>
          <a:p>
            <a:pPr marL="457200" indent="-457200">
              <a:buFont typeface="+mj-lt"/>
              <a:buAutoNum type="arabicPeriod"/>
            </a:pPr>
            <a:endParaRPr lang="de-DE" dirty="0"/>
          </a:p>
        </p:txBody>
      </p:sp>
      <p:sp>
        <p:nvSpPr>
          <p:cNvPr id="4" name="Datumsplatzhalter 3"/>
          <p:cNvSpPr>
            <a:spLocks noGrp="1"/>
          </p:cNvSpPr>
          <p:nvPr>
            <p:ph type="dt" sz="half" idx="10"/>
          </p:nvPr>
        </p:nvSpPr>
        <p:spPr/>
        <p:txBody>
          <a:bodyPr/>
          <a:lstStyle/>
          <a:p>
            <a:fld id="{9021ED69-55AB-42AF-83D5-5AA8B8DDDEF0}"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71919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286603"/>
            <a:ext cx="10058400" cy="1480551"/>
          </a:xfrm>
        </p:spPr>
        <p:txBody>
          <a:bodyPr/>
          <a:lstStyle/>
          <a:p>
            <a:r>
              <a:rPr lang="de-DE" dirty="0">
                <a:latin typeface="Arial" panose="020B0604020202020204" pitchFamily="34" charset="0"/>
                <a:cs typeface="Arial" panose="020B0604020202020204" pitchFamily="34" charset="0"/>
              </a:rPr>
              <a:t>Ausbildung </a:t>
            </a:r>
            <a:r>
              <a:rPr lang="de-DE" sz="3200" dirty="0">
                <a:latin typeface="Arial" panose="020B0604020202020204" pitchFamily="34" charset="0"/>
                <a:cs typeface="Arial" panose="020B0604020202020204" pitchFamily="34" charset="0"/>
              </a:rPr>
              <a:t>(Aufgaben der Schule) </a:t>
            </a:r>
          </a:p>
        </p:txBody>
      </p:sp>
      <p:sp>
        <p:nvSpPr>
          <p:cNvPr id="3" name="Inhaltsplatzhalter 2"/>
          <p:cNvSpPr>
            <a:spLocks noGrp="1"/>
          </p:cNvSpPr>
          <p:nvPr>
            <p:ph idx="1"/>
          </p:nvPr>
        </p:nvSpPr>
        <p:spPr/>
        <p:txBody>
          <a:bodyPr>
            <a:normAutofit fontScale="77500" lnSpcReduction="20000"/>
          </a:bodyPr>
          <a:lstStyle/>
          <a:p>
            <a:pPr>
              <a:lnSpc>
                <a:spcPct val="120000"/>
              </a:lnSpc>
            </a:pPr>
            <a:r>
              <a:rPr lang="de-DE" altLang="de-DE" sz="2300" dirty="0">
                <a:latin typeface="Arial" panose="020B0604020202020204" pitchFamily="34" charset="0"/>
                <a:cs typeface="Arial" panose="020B0604020202020204" pitchFamily="34" charset="0"/>
              </a:rPr>
              <a:t>1. In der Regel </a:t>
            </a:r>
            <a:r>
              <a:rPr lang="de-DE" altLang="de-DE" sz="2300" i="1" dirty="0">
                <a:latin typeface="Arial" panose="020B0604020202020204" pitchFamily="34" charset="0"/>
                <a:cs typeface="Arial" panose="020B0604020202020204" pitchFamily="34" charset="0"/>
              </a:rPr>
              <a:t>sollen</a:t>
            </a:r>
            <a:r>
              <a:rPr lang="de-DE" altLang="de-DE" sz="2300" dirty="0">
                <a:latin typeface="Arial" panose="020B0604020202020204" pitchFamily="34" charset="0"/>
                <a:cs typeface="Arial" panose="020B0604020202020204" pitchFamily="34" charset="0"/>
              </a:rPr>
              <a:t> </a:t>
            </a:r>
            <a:r>
              <a:rPr lang="de-DE" altLang="de-DE" sz="2300" b="1" dirty="0">
                <a:latin typeface="Arial" panose="020B0604020202020204" pitchFamily="34" charset="0"/>
                <a:cs typeface="Arial" panose="020B0604020202020204" pitchFamily="34" charset="0"/>
              </a:rPr>
              <a:t>Lehrkräfte</a:t>
            </a:r>
            <a:r>
              <a:rPr lang="de-DE" altLang="de-DE" sz="2300" dirty="0">
                <a:latin typeface="Arial" panose="020B0604020202020204" pitchFamily="34" charset="0"/>
                <a:cs typeface="Arial" panose="020B0604020202020204" pitchFamily="34" charset="0"/>
              </a:rPr>
              <a:t> der Ausbildungsschule als betreuende Lehrkraft beauftragt werden, die in dem entsprechenden Unterrichtsfach auch selbst ausgebildet worden sind.</a:t>
            </a:r>
          </a:p>
          <a:p>
            <a:pPr>
              <a:lnSpc>
                <a:spcPct val="120000"/>
              </a:lnSpc>
            </a:pPr>
            <a:br>
              <a:rPr lang="de-DE" altLang="de-DE" sz="2300" dirty="0">
                <a:latin typeface="Arial" panose="020B0604020202020204" pitchFamily="34" charset="0"/>
                <a:cs typeface="Arial" panose="020B0604020202020204" pitchFamily="34" charset="0"/>
              </a:rPr>
            </a:br>
            <a:r>
              <a:rPr lang="de-DE" altLang="de-DE" sz="2300" dirty="0">
                <a:latin typeface="Arial" panose="020B0604020202020204" pitchFamily="34" charset="0"/>
                <a:cs typeface="Arial" panose="020B0604020202020204" pitchFamily="34" charset="0"/>
              </a:rPr>
              <a:t>2. Aufgabe der Ausbildungsschule ist es insbesondere, Kenntnisse hinsichtlich des </a:t>
            </a:r>
            <a:r>
              <a:rPr lang="de-DE" altLang="de-DE" sz="2300" b="1" dirty="0">
                <a:latin typeface="Arial" panose="020B0604020202020204" pitchFamily="34" charset="0"/>
                <a:cs typeface="Arial" panose="020B0604020202020204" pitchFamily="34" charset="0"/>
              </a:rPr>
              <a:t>Schulprogramms</a:t>
            </a:r>
            <a:r>
              <a:rPr lang="de-DE" altLang="de-DE" sz="2300" dirty="0">
                <a:latin typeface="Arial" panose="020B0604020202020204" pitchFamily="34" charset="0"/>
                <a:cs typeface="Arial" panose="020B0604020202020204" pitchFamily="34" charset="0"/>
              </a:rPr>
              <a:t>, der </a:t>
            </a:r>
            <a:r>
              <a:rPr lang="de-DE" altLang="de-DE" sz="2300" b="1" dirty="0">
                <a:latin typeface="Arial" panose="020B0604020202020204" pitchFamily="34" charset="0"/>
                <a:cs typeface="Arial" panose="020B0604020202020204" pitchFamily="34" charset="0"/>
              </a:rPr>
              <a:t>Schulordnung</a:t>
            </a:r>
            <a:r>
              <a:rPr lang="de-DE" altLang="de-DE" sz="2300" dirty="0">
                <a:latin typeface="Arial" panose="020B0604020202020204" pitchFamily="34" charset="0"/>
                <a:cs typeface="Arial" panose="020B0604020202020204" pitchFamily="34" charset="0"/>
              </a:rPr>
              <a:t>, des </a:t>
            </a:r>
            <a:r>
              <a:rPr lang="de-DE" altLang="de-DE" sz="2300" b="1" dirty="0">
                <a:latin typeface="Arial" panose="020B0604020202020204" pitchFamily="34" charset="0"/>
                <a:cs typeface="Arial" panose="020B0604020202020204" pitchFamily="34" charset="0"/>
              </a:rPr>
              <a:t>pädagogischen Konzepts</a:t>
            </a:r>
            <a:r>
              <a:rPr lang="de-DE" altLang="de-DE" sz="2300" dirty="0">
                <a:latin typeface="Arial" panose="020B0604020202020204" pitchFamily="34" charset="0"/>
                <a:cs typeface="Arial" panose="020B0604020202020204" pitchFamily="34" charset="0"/>
              </a:rPr>
              <a:t>, des </a:t>
            </a:r>
            <a:r>
              <a:rPr lang="de-DE" altLang="de-DE" sz="2300" b="1" dirty="0">
                <a:latin typeface="Arial" panose="020B0604020202020204" pitchFamily="34" charset="0"/>
                <a:cs typeface="Arial" panose="020B0604020202020204" pitchFamily="34" charset="0"/>
              </a:rPr>
              <a:t>Schullebens</a:t>
            </a:r>
            <a:r>
              <a:rPr lang="de-DE" altLang="de-DE" sz="2300" dirty="0">
                <a:latin typeface="Arial" panose="020B0604020202020204" pitchFamily="34" charset="0"/>
                <a:cs typeface="Arial" panose="020B0604020202020204" pitchFamily="34" charset="0"/>
              </a:rPr>
              <a:t>, der </a:t>
            </a:r>
            <a:r>
              <a:rPr lang="de-DE" altLang="de-DE" sz="2300" b="1" dirty="0">
                <a:latin typeface="Arial" panose="020B0604020202020204" pitchFamily="34" charset="0"/>
                <a:cs typeface="Arial" panose="020B0604020202020204" pitchFamily="34" charset="0"/>
              </a:rPr>
              <a:t>Elternarbeit</a:t>
            </a:r>
            <a:r>
              <a:rPr lang="de-DE" altLang="de-DE" sz="2300" dirty="0">
                <a:latin typeface="Arial" panose="020B0604020202020204" pitchFamily="34" charset="0"/>
                <a:cs typeface="Arial" panose="020B0604020202020204" pitchFamily="34" charset="0"/>
              </a:rPr>
              <a:t>, der </a:t>
            </a:r>
            <a:r>
              <a:rPr lang="de-DE" altLang="de-DE" sz="2300" b="1" dirty="0">
                <a:latin typeface="Arial" panose="020B0604020202020204" pitchFamily="34" charset="0"/>
                <a:cs typeface="Arial" panose="020B0604020202020204" pitchFamily="34" charset="0"/>
              </a:rPr>
              <a:t>Grundsätze der Leistungsbewertung </a:t>
            </a:r>
            <a:r>
              <a:rPr lang="de-DE" altLang="de-DE" sz="2300" dirty="0">
                <a:latin typeface="Arial" panose="020B0604020202020204" pitchFamily="34" charset="0"/>
                <a:cs typeface="Arial" panose="020B0604020202020204" pitchFamily="34" charset="0"/>
              </a:rPr>
              <a:t>und der </a:t>
            </a:r>
            <a:r>
              <a:rPr lang="de-DE" altLang="de-DE" sz="2300" b="1" dirty="0">
                <a:latin typeface="Arial" panose="020B0604020202020204" pitchFamily="34" charset="0"/>
                <a:cs typeface="Arial" panose="020B0604020202020204" pitchFamily="34" charset="0"/>
              </a:rPr>
              <a:t>Notengebung</a:t>
            </a:r>
            <a:r>
              <a:rPr lang="de-DE" altLang="de-DE" sz="2300" dirty="0">
                <a:latin typeface="Arial" panose="020B0604020202020204" pitchFamily="34" charset="0"/>
                <a:cs typeface="Arial" panose="020B0604020202020204" pitchFamily="34" charset="0"/>
              </a:rPr>
              <a:t> zu vermitteln.</a:t>
            </a:r>
          </a:p>
          <a:p>
            <a:pPr marL="0" indent="0">
              <a:lnSpc>
                <a:spcPct val="120000"/>
              </a:lnSpc>
              <a:buNone/>
            </a:pPr>
            <a:endParaRPr lang="de-DE" altLang="de-DE" sz="2300" dirty="0">
              <a:latin typeface="Arial" panose="020B0604020202020204" pitchFamily="34" charset="0"/>
              <a:cs typeface="Arial" panose="020B0604020202020204" pitchFamily="34" charset="0"/>
            </a:endParaRPr>
          </a:p>
          <a:p>
            <a:pPr>
              <a:lnSpc>
                <a:spcPct val="120000"/>
              </a:lnSpc>
            </a:pPr>
            <a:r>
              <a:rPr lang="de-DE" altLang="de-DE" sz="2300" dirty="0">
                <a:latin typeface="Arial" panose="020B0604020202020204" pitchFamily="34" charset="0"/>
                <a:cs typeface="Arial" panose="020B0604020202020204" pitchFamily="34" charset="0"/>
              </a:rPr>
              <a:t>3. Die </a:t>
            </a:r>
            <a:r>
              <a:rPr lang="de-DE" altLang="de-DE" sz="2300" b="1" dirty="0">
                <a:latin typeface="Arial" panose="020B0604020202020204" pitchFamily="34" charset="0"/>
                <a:cs typeface="Arial" panose="020B0604020202020204" pitchFamily="34" charset="0"/>
              </a:rPr>
              <a:t>Schulleiterin oder der Schulleiter </a:t>
            </a:r>
            <a:r>
              <a:rPr lang="de-DE" altLang="de-DE" sz="2300" dirty="0">
                <a:latin typeface="Arial" panose="020B0604020202020204" pitchFamily="34" charset="0"/>
                <a:cs typeface="Arial" panose="020B0604020202020204" pitchFamily="34" charset="0"/>
              </a:rPr>
              <a:t>hat gegenüber den Lehrkräften im Vorbereitungsdienst dieselben Rechte und Pflichten wie gegenüber den Lehrkräften; dabei sind die Belange der Ausbildung zu berücksichtigen. Die Rechte und Pflichten der betreuenden Lehrkräfte im Unterricht werden durch ihre Mitarbeit in der Ausbildung nicht berührt</a:t>
            </a:r>
            <a:r>
              <a:rPr lang="de-DE" altLang="de-DE" sz="2200" dirty="0">
                <a:latin typeface="Arial" panose="020B0604020202020204" pitchFamily="34" charset="0"/>
                <a:cs typeface="Arial" panose="020B0604020202020204" pitchFamily="34" charset="0"/>
              </a:rPr>
              <a:t>.</a:t>
            </a:r>
            <a:br>
              <a:rPr lang="de-DE" alt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endParaRPr lang="de-DE" dirty="0"/>
          </a:p>
        </p:txBody>
      </p:sp>
      <p:sp>
        <p:nvSpPr>
          <p:cNvPr id="4" name="Datumsplatzhalter 3"/>
          <p:cNvSpPr>
            <a:spLocks noGrp="1"/>
          </p:cNvSpPr>
          <p:nvPr>
            <p:ph type="dt" sz="half" idx="10"/>
          </p:nvPr>
        </p:nvSpPr>
        <p:spPr/>
        <p:txBody>
          <a:bodyPr/>
          <a:lstStyle/>
          <a:p>
            <a:fld id="{88C1841B-2F45-41B5-B16E-7A565BBBFFCE}" type="datetime1">
              <a:rPr lang="de-DE" smtClean="0"/>
              <a:t>12.04.2024</a:t>
            </a:fld>
            <a:endParaRPr lang="en-US" dirty="0"/>
          </a:p>
        </p:txBody>
      </p:sp>
      <p:sp>
        <p:nvSpPr>
          <p:cNvPr id="5" name="Fußzeilenplatzhalter 4"/>
          <p:cNvSpPr>
            <a:spLocks noGrp="1"/>
          </p:cNvSpPr>
          <p:nvPr>
            <p:ph type="ftr" sz="quarter" idx="11"/>
          </p:nvPr>
        </p:nvSpPr>
        <p:spPr/>
        <p:txBody>
          <a:bodyPr/>
          <a:lstStyle/>
          <a:p>
            <a:r>
              <a:rPr lang="de-DE"/>
              <a:t>Studienseminar Aurich für das Lehramt an Grund - Haupt - und Realschulen</a:t>
            </a:r>
            <a:endParaRPr lang="en-US" dirty="0"/>
          </a:p>
        </p:txBody>
      </p:sp>
    </p:spTree>
    <p:extLst>
      <p:ext uri="{BB962C8B-B14F-4D97-AF65-F5344CB8AC3E}">
        <p14:creationId xmlns:p14="http://schemas.microsoft.com/office/powerpoint/2010/main" val="1316481301"/>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1372</Words>
  <Application>Microsoft Office PowerPoint</Application>
  <PresentationFormat>Breitbild</PresentationFormat>
  <Paragraphs>122</Paragraphs>
  <Slides>18</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Calibri Light</vt:lpstr>
      <vt:lpstr>Rückblick</vt:lpstr>
      <vt:lpstr>Informationen zum Vorbereitungsdienst für  Anwärterinnen und Anwärter Regelungen ab 08.2022</vt:lpstr>
      <vt:lpstr>Gliederung</vt:lpstr>
      <vt:lpstr>APVO-Lehr  </vt:lpstr>
      <vt:lpstr>Kompetenzbereiche APVO Lehr </vt:lpstr>
      <vt:lpstr>Ziel des Vorbereitungsdienstes (§2 APVO Lehr)</vt:lpstr>
      <vt:lpstr>Ausbildung von Lehrkräften im Vorbereitungsdienst -  am Beispiel des Studienseminars Aurich für die Lehrämter an GHR</vt:lpstr>
      <vt:lpstr>PowerPoint-Präsentation</vt:lpstr>
      <vt:lpstr>Ausbildung (Verantwortung für die Ausbildung)</vt:lpstr>
      <vt:lpstr>Ausbildung (Aufgaben der Schule) </vt:lpstr>
      <vt:lpstr>Ausbildung </vt:lpstr>
      <vt:lpstr>Ausbildung</vt:lpstr>
      <vt:lpstr>Ausbildung (Formalitäten)</vt:lpstr>
      <vt:lpstr>Unterrichtsbesuche</vt:lpstr>
      <vt:lpstr>Unterrichtsbesuche </vt:lpstr>
      <vt:lpstr>Unterrichtsbesuche </vt:lpstr>
      <vt:lpstr>Bewertung der LiVD</vt:lpstr>
      <vt:lpstr>Prüfung</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Vorbereitung eines Konzeptes zur Förderung der Zusammenarbeit von Studienseminar und Ausbildungsschule</dc:title>
  <dc:creator>Tobias Biermann</dc:creator>
  <cp:lastModifiedBy>Riecken, Sebastian (STS)</cp:lastModifiedBy>
  <cp:revision>103</cp:revision>
  <cp:lastPrinted>2016-06-19T15:16:45Z</cp:lastPrinted>
  <dcterms:created xsi:type="dcterms:W3CDTF">2016-06-03T19:26:25Z</dcterms:created>
  <dcterms:modified xsi:type="dcterms:W3CDTF">2024-04-12T09:20:47Z</dcterms:modified>
</cp:coreProperties>
</file>